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</p:sldMasterIdLst>
  <p:notesMasterIdLst>
    <p:notesMasterId r:id="rId11"/>
  </p:notesMasterIdLst>
  <p:sldIdLst>
    <p:sldId id="256" r:id="rId9"/>
    <p:sldId id="257" r:id="rId10"/>
  </p:sldIdLst>
  <p:sldSz cx="9907588" cy="6858000"/>
  <p:notesSz cx="9926638" cy="679767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30" autoAdjust="0"/>
  </p:normalViewPr>
  <p:slideViewPr>
    <p:cSldViewPr>
      <p:cViewPr varScale="1">
        <p:scale>
          <a:sx n="83" d="100"/>
          <a:sy n="83" d="100"/>
        </p:scale>
        <p:origin x="141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1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1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1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1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1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1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1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1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1" y="0"/>
            <a:ext cx="9926638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1" y="0"/>
            <a:ext cx="9928226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1" y="0"/>
            <a:ext cx="9928226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>
            <a:off x="1" y="0"/>
            <a:ext cx="9928226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>
            <a:off x="1" y="0"/>
            <a:ext cx="9928226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>
            <a:off x="1" y="0"/>
            <a:ext cx="9928226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>
            <a:off x="1" y="0"/>
            <a:ext cx="9928226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>
            <a:off x="1" y="0"/>
            <a:ext cx="9928226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33" name="AutoShape 17"/>
          <p:cNvSpPr>
            <a:spLocks noChangeArrowheads="1"/>
          </p:cNvSpPr>
          <p:nvPr/>
        </p:nvSpPr>
        <p:spPr bwMode="auto">
          <a:xfrm>
            <a:off x="1" y="0"/>
            <a:ext cx="9928226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34" name="AutoShape 18"/>
          <p:cNvSpPr>
            <a:spLocks noChangeArrowheads="1"/>
          </p:cNvSpPr>
          <p:nvPr/>
        </p:nvSpPr>
        <p:spPr bwMode="auto">
          <a:xfrm>
            <a:off x="1" y="0"/>
            <a:ext cx="9928226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35" name="AutoShape 19"/>
          <p:cNvSpPr>
            <a:spLocks noChangeArrowheads="1"/>
          </p:cNvSpPr>
          <p:nvPr/>
        </p:nvSpPr>
        <p:spPr bwMode="auto">
          <a:xfrm>
            <a:off x="1" y="0"/>
            <a:ext cx="9928226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36" name="AutoShape 20"/>
          <p:cNvSpPr>
            <a:spLocks noChangeArrowheads="1"/>
          </p:cNvSpPr>
          <p:nvPr/>
        </p:nvSpPr>
        <p:spPr bwMode="auto">
          <a:xfrm>
            <a:off x="1" y="0"/>
            <a:ext cx="9928226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37" name="AutoShape 21"/>
          <p:cNvSpPr>
            <a:spLocks noChangeArrowheads="1"/>
          </p:cNvSpPr>
          <p:nvPr/>
        </p:nvSpPr>
        <p:spPr bwMode="auto">
          <a:xfrm>
            <a:off x="1" y="0"/>
            <a:ext cx="9928226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38" name="AutoShape 22"/>
          <p:cNvSpPr>
            <a:spLocks noChangeArrowheads="1"/>
          </p:cNvSpPr>
          <p:nvPr/>
        </p:nvSpPr>
        <p:spPr bwMode="auto">
          <a:xfrm>
            <a:off x="1" y="0"/>
            <a:ext cx="9928226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0" y="0"/>
            <a:ext cx="4304612" cy="376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5588696" y="0"/>
            <a:ext cx="4303024" cy="376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41" name="Rectangle 2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143250" y="525463"/>
            <a:ext cx="3643313" cy="252253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9242" name="Rectangle 26"/>
          <p:cNvSpPr>
            <a:spLocks noGrp="1" noChangeArrowheads="1"/>
          </p:cNvSpPr>
          <p:nvPr>
            <p:ph type="body"/>
          </p:nvPr>
        </p:nvSpPr>
        <p:spPr bwMode="auto">
          <a:xfrm>
            <a:off x="1360270" y="3234340"/>
            <a:ext cx="7212447" cy="3046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60" tIns="45360" rIns="90360" bIns="4536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0" y="6468679"/>
            <a:ext cx="4304612" cy="298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244" name="Rectangle 28"/>
          <p:cNvSpPr>
            <a:spLocks noGrp="1" noChangeArrowheads="1"/>
          </p:cNvSpPr>
          <p:nvPr>
            <p:ph type="sldNum"/>
          </p:nvPr>
        </p:nvSpPr>
        <p:spPr bwMode="auto">
          <a:xfrm>
            <a:off x="5588696" y="6468679"/>
            <a:ext cx="4268104" cy="263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60" tIns="45360" rIns="90360" bIns="45360" numCol="1" anchor="b" anchorCtr="0" compatLnSpc="1">
            <a:prstTxWarp prst="textNoShape">
              <a:avLst/>
            </a:prstTxWarp>
          </a:bodyPr>
          <a:lstStyle>
            <a:lvl1pPr marL="215900" indent="-182563"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200">
                <a:solidFill>
                  <a:srgbClr val="000000"/>
                </a:solidFill>
                <a:cs typeface="Arial Unicode MS" panose="020B0604020202020204" pitchFamily="34" charset="-128"/>
              </a:defRPr>
            </a:lvl1pPr>
          </a:lstStyle>
          <a:p>
            <a:fld id="{525FD6CA-8B9E-4262-8261-15B67CBFA21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414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26A1D4-913E-49F9-B53D-269396936C1D}" type="slidenum">
              <a:rPr lang="fr-FR"/>
              <a:pPr/>
              <a:t>1</a:t>
            </a:fld>
            <a:endParaRPr lang="fr-FR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5588695" y="6468678"/>
            <a:ext cx="4282390" cy="27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5360" rIns="90360" bIns="45360" anchor="b"/>
          <a:lstStyle>
            <a:lvl1pPr marL="215900" indent="-182563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FCA9B262-31FA-49D0-934C-33D63FD709D1}" type="slidenum">
              <a:rPr lang="fr-FR" sz="12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1</a:t>
            </a:fld>
            <a:endParaRPr lang="fr-FR" sz="1200">
              <a:solidFill>
                <a:srgbClr val="000000"/>
              </a:solidFill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588695" y="6468678"/>
            <a:ext cx="4291914" cy="287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5360" rIns="90360" bIns="45360" anchor="b"/>
          <a:lstStyle>
            <a:lvl1pPr marL="215900" indent="-182563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CF994CAB-9C2E-455E-8CCD-8DFB3EACC3FF}" type="slidenum">
              <a:rPr lang="fr-FR" sz="12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1</a:t>
            </a:fld>
            <a:endParaRPr lang="fr-FR" sz="1200">
              <a:solidFill>
                <a:srgbClr val="000000"/>
              </a:solidFill>
            </a:endParaRPr>
          </a:p>
        </p:txBody>
      </p:sp>
      <p:sp>
        <p:nvSpPr>
          <p:cNvPr id="12291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135313" y="525463"/>
            <a:ext cx="3694112" cy="2557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360270" y="3234340"/>
            <a:ext cx="7247367" cy="30817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588696" y="6468679"/>
            <a:ext cx="4303024" cy="298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5360" rIns="90360" bIns="4536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F524C7B6-521C-47CA-A1DA-93AB146C351E}" type="slidenum">
              <a:rPr lang="fr-FR" sz="12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1</a:t>
            </a:fld>
            <a:endParaRPr lang="fr-FR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289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E91887-4C54-477D-B03E-1A321CD560FB}" type="slidenum">
              <a:rPr lang="fr-FR"/>
              <a:pPr/>
              <a:t>2</a:t>
            </a:fld>
            <a:endParaRPr lang="fr-FR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5588695" y="6468678"/>
            <a:ext cx="4282390" cy="27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5360" rIns="90360" bIns="45360" anchor="b"/>
          <a:lstStyle>
            <a:lvl1pPr marL="215900" indent="-182563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946D7392-E969-4F44-A06D-1D0337F10F36}" type="slidenum">
              <a:rPr lang="fr-FR" sz="12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2</a:t>
            </a:fld>
            <a:endParaRPr lang="fr-FR" sz="1200">
              <a:solidFill>
                <a:srgbClr val="000000"/>
              </a:solidFill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588695" y="6468678"/>
            <a:ext cx="4291914" cy="287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5360" rIns="90360" bIns="45360" anchor="b"/>
          <a:lstStyle>
            <a:lvl1pPr marL="215900" indent="-182563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FCE3C1ED-9B17-46CE-AE87-ED979DF04443}" type="slidenum">
              <a:rPr lang="fr-FR" sz="12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2</a:t>
            </a:fld>
            <a:endParaRPr lang="fr-FR" sz="1200">
              <a:solidFill>
                <a:srgbClr val="000000"/>
              </a:solidFill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588696" y="6468679"/>
            <a:ext cx="4303024" cy="298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5360" rIns="90360" bIns="4536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buClrTx/>
              <a:buFontTx/>
              <a:buNone/>
            </a:pPr>
            <a:fld id="{76DD2B2D-748D-48D1-B3B9-1E717E321B10}" type="slidenum">
              <a:rPr lang="fr-FR" sz="12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2</a:t>
            </a:fld>
            <a:endParaRPr lang="fr-FR" sz="1200">
              <a:solidFill>
                <a:srgbClr val="000000"/>
              </a:solidFill>
            </a:endParaRPr>
          </a:p>
        </p:txBody>
      </p:sp>
      <p:sp>
        <p:nvSpPr>
          <p:cNvPr id="13316" name="Rectangle 4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135313" y="525463"/>
            <a:ext cx="3694112" cy="2557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5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360270" y="3234340"/>
            <a:ext cx="7247367" cy="30817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3579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BD9BECB-1331-4319-BD55-8DE7FCA0AC4F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047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01DA781-FAEB-4158-8740-16343B66A91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21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56450" y="152400"/>
            <a:ext cx="2219325" cy="594201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52400"/>
            <a:ext cx="6508750" cy="594201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2DC3F10-AB0E-43F6-8ADB-6D29B322712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300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79C524D-BDC1-4152-812F-C8768257AF6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803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AC5CA10-D653-49AD-8DBB-553446A894C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505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C08D16D-B5F7-46B4-BED8-E000D14617F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8584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219200"/>
            <a:ext cx="4364038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1738" y="1219200"/>
            <a:ext cx="4364037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197A204-47CA-4FF0-A3F4-7B2C6AEA44B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690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0FA48F0-049C-4DC0-B087-B793A95E6AE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016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1ED9973-2984-4BEB-B60C-8A2BDD14A39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6225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FAB0AA0-0EE9-4DF2-AB1A-E611489B06D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88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859DE42-C2F6-4F04-A4E4-A1CA501885E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74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3D102D3-1343-4F6D-A8B9-A1DDB83402A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8159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5DE74D-2F74-47FC-8321-3B2F3301B09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181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B8B3B8B-734E-402B-A387-F4D44CAF48A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3104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56450" y="152400"/>
            <a:ext cx="2219325" cy="594201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52400"/>
            <a:ext cx="6508750" cy="594201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EB5F2FE-57B5-4787-A2B7-5369CAD891A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5353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C1143D-D106-4534-97C4-05CAEC7B250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407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B127EBF-AF9E-4F54-983B-E823BADA33E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6925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486D4D9-06D8-4F70-A7C3-68909487C7DF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3720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219200"/>
            <a:ext cx="4364038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1738" y="1219200"/>
            <a:ext cx="4364037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9960123-F4D8-4387-85E3-D218866BA0C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1505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049D688-020B-4FA6-9A6F-78276591F56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6153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35A401D-3E12-4BE3-93C6-BBB8551E180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2421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FDB7707-72B5-4037-92EC-30CF723E198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12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CFE375D-0FF1-4533-A2FA-39C7F591895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1597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F64BB20-98C0-48A7-B2F8-660449CAA64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4141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3B18406-4A4D-4D46-8CCE-A98FA3084DD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7855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B592422-E1A5-4AA1-9AEC-480B2B59DBC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6735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56450" y="152400"/>
            <a:ext cx="2219325" cy="594201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52400"/>
            <a:ext cx="6508750" cy="594201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B4B20C8-357F-47D1-96F9-E761A2EB9FA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5922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D3C433C-80F9-4929-A36A-8E55E39CA94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5648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0011EB1-838E-40AB-ADF2-2AE4D37A456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5711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55355EA-A52E-45F1-BCF5-AB29D87BB35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9427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219200"/>
            <a:ext cx="4364038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1738" y="1219200"/>
            <a:ext cx="4364037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13197FF-C9CD-4F46-BAC3-9422E759731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938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51C95BD-5A32-4AC0-B312-8698902EDEF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3448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8C4F81F-F697-49B8-8E7A-8D49A6BB3BF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6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219200"/>
            <a:ext cx="4364038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1738" y="1219200"/>
            <a:ext cx="4364037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7C144E6-52FC-4E88-9E50-EA545A3940E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6862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B7E763E-4C26-499D-A365-E0BA8CB4BB4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51203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5979E7-F0B7-4F32-A084-FD18B22CA02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2126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3F7628E-D3E9-457F-B7BB-440C9F44428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3210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D808F46-8608-46C2-B49E-67DDD421725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3336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56450" y="152400"/>
            <a:ext cx="2219325" cy="594201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52400"/>
            <a:ext cx="6508750" cy="594201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89123C5-48D6-4738-AB65-1357065CBFB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894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023F16E-D063-43BF-B0EF-9A871EDD22D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</p:spTree>
    <p:extLst>
      <p:ext uri="{BB962C8B-B14F-4D97-AF65-F5344CB8AC3E}">
        <p14:creationId xmlns:p14="http://schemas.microsoft.com/office/powerpoint/2010/main" val="38566537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FAA3DC1-70ED-47F4-B77D-8EEEEC0B2C5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</p:spTree>
    <p:extLst>
      <p:ext uri="{BB962C8B-B14F-4D97-AF65-F5344CB8AC3E}">
        <p14:creationId xmlns:p14="http://schemas.microsoft.com/office/powerpoint/2010/main" val="3675313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EDCC6D6-53F2-45DA-A431-983CBEDC656F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</p:spTree>
    <p:extLst>
      <p:ext uri="{BB962C8B-B14F-4D97-AF65-F5344CB8AC3E}">
        <p14:creationId xmlns:p14="http://schemas.microsoft.com/office/powerpoint/2010/main" val="14680063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219200"/>
            <a:ext cx="4364038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1738" y="1219200"/>
            <a:ext cx="4364037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1CB32E3-0AD0-4E4D-B2FF-BC2CBB7F276B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</p:spTree>
    <p:extLst>
      <p:ext uri="{BB962C8B-B14F-4D97-AF65-F5344CB8AC3E}">
        <p14:creationId xmlns:p14="http://schemas.microsoft.com/office/powerpoint/2010/main" val="7120284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9129E53-F235-46B3-9D01-82E43F6C328C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</p:spTree>
    <p:extLst>
      <p:ext uri="{BB962C8B-B14F-4D97-AF65-F5344CB8AC3E}">
        <p14:creationId xmlns:p14="http://schemas.microsoft.com/office/powerpoint/2010/main" val="191725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DA50EA1-FF52-491A-815D-DAD4A423B07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84105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A2CD7CB-E5D0-42AE-A29C-6ECE4E858B9A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</p:spTree>
    <p:extLst>
      <p:ext uri="{BB962C8B-B14F-4D97-AF65-F5344CB8AC3E}">
        <p14:creationId xmlns:p14="http://schemas.microsoft.com/office/powerpoint/2010/main" val="52974744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955548E-8EE4-4E3E-8111-40956F108988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</p:spTree>
    <p:extLst>
      <p:ext uri="{BB962C8B-B14F-4D97-AF65-F5344CB8AC3E}">
        <p14:creationId xmlns:p14="http://schemas.microsoft.com/office/powerpoint/2010/main" val="125407958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57BDAAD-C20F-42F5-B248-A9DDABBBEEAA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</p:spTree>
    <p:extLst>
      <p:ext uri="{BB962C8B-B14F-4D97-AF65-F5344CB8AC3E}">
        <p14:creationId xmlns:p14="http://schemas.microsoft.com/office/powerpoint/2010/main" val="81964339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8711F93-AAF3-4AC5-A293-0F74D6B1965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</p:spTree>
    <p:extLst>
      <p:ext uri="{BB962C8B-B14F-4D97-AF65-F5344CB8AC3E}">
        <p14:creationId xmlns:p14="http://schemas.microsoft.com/office/powerpoint/2010/main" val="28648601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1C40384-B2D6-4B2C-85B1-ACCAC67B2ADF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</p:spTree>
    <p:extLst>
      <p:ext uri="{BB962C8B-B14F-4D97-AF65-F5344CB8AC3E}">
        <p14:creationId xmlns:p14="http://schemas.microsoft.com/office/powerpoint/2010/main" val="15609009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56450" y="152400"/>
            <a:ext cx="2219325" cy="594201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52400"/>
            <a:ext cx="6508750" cy="594201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ACEDFF3-E919-4A1B-AC77-4CE7B40FB2DE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</p:spTree>
    <p:extLst>
      <p:ext uri="{BB962C8B-B14F-4D97-AF65-F5344CB8AC3E}">
        <p14:creationId xmlns:p14="http://schemas.microsoft.com/office/powerpoint/2010/main" val="300532055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ECBA252-1C57-4B0C-9215-87A0A0673D2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83846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9487C9E-FA46-40E0-B004-354C57A6E1D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05651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EB4E35B-3A17-4429-AE0A-86FBF19EC51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9613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219200"/>
            <a:ext cx="4364038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1738" y="1219200"/>
            <a:ext cx="4364037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A5CCD1-6658-480E-A2BB-3E269EC7A38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826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8193047-7915-490F-AF54-9D2D9B39B07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10522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9E526EE-0F27-43AE-BF22-19C58650627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486681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3FF25DD-C9B4-458C-8381-CB3E5AB95BB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5065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87CB9A5-9E2C-476A-87A9-844EC3555B6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6489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C10B47-BEA7-4F68-A8BC-57CC04D372F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37786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852DD0B-698A-4998-92ED-9F5A07A3A9E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30881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DA36B03-D4B6-4E99-A2C6-8228E985109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1846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56450" y="152400"/>
            <a:ext cx="2219325" cy="594201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52400"/>
            <a:ext cx="6508750" cy="594201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08FEC18-75B6-42D5-84DD-092F34F9BF3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107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1EDAAF9-AED7-4C1C-869C-5BDA63A963B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37884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9DE8FA-0BB1-40F1-9690-19D92519480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46605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D646EBC-8AD8-4B21-90CB-0040A2EDA69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6006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B50DE6E-0128-4D12-B908-CCC3B808611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18874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219200"/>
            <a:ext cx="4364038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1738" y="1219200"/>
            <a:ext cx="4364037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417EE83-70D1-4EB4-909C-6A2B05502EE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95343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26032D-5FE5-4A32-8AC7-20C7103DF71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60642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43002B1-347E-4D31-AF7C-C1B01794AFB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20091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B222F64-20E0-4A0F-999F-9882BD3A178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03218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18E6B07-56E3-44BD-B5B1-69CA3F4311A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20302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2F6AA12-4941-4A7E-82F7-B2E172320FF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30384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DCB6D4A-45F0-439C-9FE3-EDCCD98D03E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44190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56450" y="152400"/>
            <a:ext cx="2219325" cy="594201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52400"/>
            <a:ext cx="6508750" cy="594201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FCCC1EB-FB2A-4F35-9F6E-DB94613DF16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861411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A40BCDD-EEDC-49B4-AFFF-22382BC6972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07263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078C59-7532-4504-A37F-C7DC79483A5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495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47F8230-6879-4F2B-BABA-CBB1B61152DF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95307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A41648E-9481-4C44-BF56-D69C1403DD7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14986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219200"/>
            <a:ext cx="4364038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1738" y="1219200"/>
            <a:ext cx="4364037" cy="48752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1908818-8598-4DE1-B4B9-F2D019AFEBD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04329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39D7B4F-4106-4FB4-9F56-01484D35720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0733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9A03C02-A130-4172-B6B4-DFC796FBA22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79784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A633B5E-B909-4F93-9C38-D786FB8EC0BF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17439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E1314EF-936C-44E8-962A-21DAC8E5701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47931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04F95FB-875B-433C-8E7E-B97DD4DA8E0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33117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CC37946-565F-4467-AC9E-105AE56C9BD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64311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56450" y="152400"/>
            <a:ext cx="2219325" cy="594201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52400"/>
            <a:ext cx="6508750" cy="5942013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DF85CF7-D6F0-4972-AB9C-192A03F7C58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60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66298B7-EDEF-4AC1-9483-1412B411968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66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52400"/>
            <a:ext cx="88804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19200"/>
            <a:ext cx="8880475" cy="487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34200" y="6356350"/>
            <a:ext cx="244475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ea typeface="+mn-ea"/>
                <a:cs typeface="+mn-cs"/>
              </a:defRPr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40075" y="6356350"/>
            <a:ext cx="3762375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ea typeface="+mn-ea"/>
                <a:cs typeface="+mn-cs"/>
              </a:defRPr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63575" y="6356350"/>
            <a:ext cx="2111375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ea typeface="+mn-ea"/>
                <a:cs typeface="+mn-cs"/>
              </a:defRPr>
            </a:lvl1pPr>
          </a:lstStyle>
          <a:p>
            <a:fld id="{AF040230-C2E0-4354-B674-40798C24D15C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495300" y="6353175"/>
            <a:ext cx="8915400" cy="1588"/>
          </a:xfrm>
          <a:prstGeom prst="line">
            <a:avLst/>
          </a:prstGeom>
          <a:noFill/>
          <a:ln w="9360" cap="sq">
            <a:solidFill>
              <a:srgbClr val="9CB084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95300" y="1143000"/>
            <a:ext cx="8915400" cy="1588"/>
          </a:xfrm>
          <a:prstGeom prst="line">
            <a:avLst/>
          </a:prstGeom>
          <a:noFill/>
          <a:ln w="9360" cap="sq">
            <a:solidFill>
              <a:srgbClr val="9CB084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 rot="5400000">
            <a:off x="496888" y="6462712"/>
            <a:ext cx="190500" cy="130175"/>
          </a:xfrm>
          <a:prstGeom prst="triangle">
            <a:avLst>
              <a:gd name="adj" fmla="val 50000"/>
            </a:avLst>
          </a:prstGeom>
          <a:solidFill>
            <a:srgbClr val="9CB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0" y="0"/>
            <a:ext cx="9906000" cy="2133600"/>
          </a:xfrm>
          <a:custGeom>
            <a:avLst/>
            <a:gdLst>
              <a:gd name="G0" fmla="+- 5760 0 0"/>
              <a:gd name="G1" fmla="*/ 1 64485 512"/>
              <a:gd name="G2" fmla="+- 1 0 0"/>
              <a:gd name="G3" fmla="+- 1 0 0"/>
              <a:gd name="G4" fmla="+- 1000 0 0"/>
              <a:gd name="G5" fmla="*/ 1 36367 51712"/>
              <a:gd name="G6" fmla="*/ 1 50373 25856"/>
              <a:gd name="G7" fmla="*/ G6 1 180"/>
              <a:gd name="G8" fmla="*/ G5 1 G7"/>
              <a:gd name="G9" fmla="+- 1 0 0"/>
              <a:gd name="G10" fmla="*/ 1 10923 10"/>
              <a:gd name="G11" fmla="*/ 1 0 51712"/>
              <a:gd name="G12" fmla="*/ 1 50373 25856"/>
              <a:gd name="G13" fmla="*/ G12 1 180"/>
              <a:gd name="G14" fmla="*/ G11 1 G13"/>
              <a:gd name="G15" fmla="+- 32768 0 0"/>
              <a:gd name="T0" fmla="*/ 0 w 5760"/>
              <a:gd name="T1" fmla="*/ 0 h 1104"/>
              <a:gd name="T2" fmla="*/ 2147483647 w 5760"/>
              <a:gd name="T3" fmla="*/ 0 h 1104"/>
              <a:gd name="T4" fmla="*/ 2147483647 w 5760"/>
              <a:gd name="T5" fmla="*/ 2147483647 h 1104"/>
              <a:gd name="T6" fmla="*/ 2147483647 w 5760"/>
              <a:gd name="T7" fmla="*/ 2147483647 h 1104"/>
              <a:gd name="T8" fmla="*/ 0 w 5760"/>
              <a:gd name="T9" fmla="*/ 2147483647 h 1104"/>
              <a:gd name="T10" fmla="*/ 0 w 5760"/>
              <a:gd name="T11" fmla="*/ 0 h 1104"/>
              <a:gd name="T12" fmla="*/ 0 w 5760"/>
              <a:gd name="T13" fmla="*/ 0 h 1104"/>
              <a:gd name="T14" fmla="*/ 5760 w 5760"/>
              <a:gd name="T15" fmla="*/ 1104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C9C2D1"/>
              </a:gs>
              <a:gs pos="50000">
                <a:srgbClr val="FFFFFF"/>
              </a:gs>
              <a:gs pos="100000">
                <a:srgbClr val="C9C2D1"/>
              </a:gs>
            </a:gsLst>
            <a:lin ang="108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0" y="228600"/>
            <a:ext cx="9906000" cy="5694363"/>
          </a:xfrm>
          <a:custGeom>
            <a:avLst/>
            <a:gdLst>
              <a:gd name="G0" fmla="+- 929 0 0"/>
              <a:gd name="G1" fmla="+- 1 0 0"/>
              <a:gd name="G2" fmla="+- 1 0 0"/>
              <a:gd name="G3" fmla="+- 1 0 0"/>
              <a:gd name="G4" fmla="+- 1 0 0"/>
              <a:gd name="G5" fmla="*/ 1 0 51712"/>
              <a:gd name="G6" fmla="+- 3005 0 0"/>
              <a:gd name="G7" fmla="+- 579 0 0"/>
              <a:gd name="G8" fmla="*/ 1 24577 2"/>
              <a:gd name="G9" fmla="+- 1 0 0"/>
              <a:gd name="G10" fmla="+- 1 0 0"/>
              <a:gd name="G11" fmla="*/ 1 0 51712"/>
              <a:gd name="G12" fmla="*/ 1 50373 25856"/>
              <a:gd name="G13" fmla="*/ G12 1 180"/>
              <a:gd name="G14" fmla="*/ G11 1 G13"/>
              <a:gd name="G15" fmla="+- 1 0 0"/>
              <a:gd name="G16" fmla="+- 1 0 0"/>
              <a:gd name="G17" fmla="*/ 1 48301 51712"/>
              <a:gd name="G18" fmla="*/ 1 50373 25856"/>
              <a:gd name="G19" fmla="*/ G18 1 180"/>
              <a:gd name="G20" fmla="*/ G17 1 G19"/>
              <a:gd name="T0" fmla="*/ 0 w 5760"/>
              <a:gd name="T1" fmla="*/ 1466731064 h 3587"/>
              <a:gd name="T2" fmla="*/ 2147483647 w 5760"/>
              <a:gd name="T3" fmla="*/ 672882587 h 3587"/>
              <a:gd name="T4" fmla="*/ 2147483647 w 5760"/>
              <a:gd name="T5" fmla="*/ 403225025 h 3587"/>
              <a:gd name="T6" fmla="*/ 2147483647 w 5760"/>
              <a:gd name="T7" fmla="*/ 902216168 h 3587"/>
              <a:gd name="T8" fmla="*/ 2147483647 w 5760"/>
              <a:gd name="T9" fmla="*/ 2147483647 h 3587"/>
              <a:gd name="T10" fmla="*/ 0 w 5760"/>
              <a:gd name="T11" fmla="*/ 2147483647 h 3587"/>
              <a:gd name="T12" fmla="*/ 0 w 5760"/>
              <a:gd name="T13" fmla="*/ 1466731064 h 3587"/>
              <a:gd name="T14" fmla="*/ 0 w 5760"/>
              <a:gd name="T15" fmla="*/ 0 h 3587"/>
              <a:gd name="T16" fmla="*/ 5760 w 5760"/>
              <a:gd name="T17" fmla="*/ 3587 h 3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rgbClr val="C9C2D1"/>
              </a:gs>
              <a:gs pos="50000">
                <a:srgbClr val="FFFFFF"/>
              </a:gs>
              <a:gs pos="100000">
                <a:srgbClr val="C9C2D1"/>
              </a:gs>
            </a:gsLst>
            <a:lin ang="108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35" name="AutoShape 11"/>
          <p:cNvSpPr>
            <a:spLocks noChangeArrowheads="1"/>
          </p:cNvSpPr>
          <p:nvPr/>
        </p:nvSpPr>
        <p:spPr bwMode="auto">
          <a:xfrm>
            <a:off x="0" y="292100"/>
            <a:ext cx="9906000" cy="854075"/>
          </a:xfrm>
          <a:custGeom>
            <a:avLst/>
            <a:gdLst>
              <a:gd name="G0" fmla="+- 65296 0 0"/>
              <a:gd name="G1" fmla="+- 1 0 0"/>
              <a:gd name="G2" fmla="+- 1 0 0"/>
              <a:gd name="G3" fmla="+- 1 0 0"/>
              <a:gd name="G4" fmla="+- 1 0 0"/>
              <a:gd name="G5" fmla="*/ 1 0 51712"/>
              <a:gd name="G6" fmla="+- 1 0 0"/>
              <a:gd name="G7" fmla="+- 1 0 0"/>
              <a:gd name="G8" fmla="+- 1 0 0"/>
              <a:gd name="G9" fmla="+- 1 0 0"/>
              <a:gd name="G10" fmla="+- 162 0 0"/>
              <a:gd name="G11" fmla="*/ 1 16385 2"/>
              <a:gd name="G12" fmla="+- 1 0 0"/>
              <a:gd name="G13" fmla="+- 1 0 0"/>
              <a:gd name="G14" fmla="+- 8 0 0"/>
              <a:gd name="G15" fmla="sin 12 G14"/>
              <a:gd name="G16" fmla="+- 11208 0 0"/>
              <a:gd name="G17" fmla="+- 26217 0 0"/>
              <a:gd name="G18" fmla="+- 1 0 0"/>
              <a:gd name="G19" fmla="+- 1 0 0"/>
              <a:gd name="G20" fmla="+- 1 0 0"/>
              <a:gd name="G21" fmla="+- 1 0 0"/>
              <a:gd name="T0" fmla="*/ 0 w 5760"/>
              <a:gd name="T1" fmla="*/ 410784588 h 538"/>
              <a:gd name="T2" fmla="*/ 0 w 5760"/>
              <a:gd name="T3" fmla="*/ 1015622111 h 538"/>
              <a:gd name="T4" fmla="*/ 2147483647 w 5760"/>
              <a:gd name="T5" fmla="*/ 1116428315 h 538"/>
              <a:gd name="T6" fmla="*/ 2147483647 w 5760"/>
              <a:gd name="T7" fmla="*/ 443547497 h 538"/>
              <a:gd name="T8" fmla="*/ 2147483647 w 5760"/>
              <a:gd name="T9" fmla="*/ 1350803534 h 538"/>
              <a:gd name="T10" fmla="*/ 2147483647 w 5760"/>
              <a:gd name="T11" fmla="*/ 410784588 h 538"/>
              <a:gd name="T12" fmla="*/ 2147483647 w 5760"/>
              <a:gd name="T13" fmla="*/ 73083729 h 538"/>
              <a:gd name="T14" fmla="*/ 2147483647 w 5760"/>
              <a:gd name="T15" fmla="*/ 846772513 h 538"/>
              <a:gd name="T16" fmla="*/ 0 w 5760"/>
              <a:gd name="T17" fmla="*/ 410784588 h 538"/>
              <a:gd name="T18" fmla="*/ 0 w 5760"/>
              <a:gd name="T19" fmla="*/ 0 h 538"/>
              <a:gd name="T20" fmla="*/ 5760 w 5760"/>
              <a:gd name="T21" fmla="*/ 538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50000">
                <a:srgbClr val="C9C2D1"/>
              </a:gs>
              <a:gs pos="100000">
                <a:srgbClr val="FFFFFF"/>
              </a:gs>
            </a:gsLst>
            <a:lin ang="108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sldNum="0" hd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69676D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69676D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979488" y="3648075"/>
            <a:ext cx="7924800" cy="1279525"/>
          </a:xfrm>
          <a:prstGeom prst="rect">
            <a:avLst/>
          </a:prstGeom>
          <a:noFill/>
          <a:ln w="6480" cap="rnd">
            <a:solidFill>
              <a:srgbClr val="CEB9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990600" y="5048250"/>
            <a:ext cx="7924800" cy="685800"/>
          </a:xfrm>
          <a:prstGeom prst="rect">
            <a:avLst/>
          </a:prstGeom>
          <a:noFill/>
          <a:ln w="6480" cap="rnd">
            <a:solidFill>
              <a:srgbClr val="9CB08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979488" y="3648075"/>
            <a:ext cx="247650" cy="1279525"/>
          </a:xfrm>
          <a:prstGeom prst="rect">
            <a:avLst/>
          </a:prstGeom>
          <a:solidFill>
            <a:srgbClr val="CEB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990600" y="5048250"/>
            <a:ext cx="247650" cy="685800"/>
          </a:xfrm>
          <a:prstGeom prst="rect">
            <a:avLst/>
          </a:prstGeom>
          <a:solidFill>
            <a:srgbClr val="9CB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52400"/>
            <a:ext cx="88804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19200"/>
            <a:ext cx="8880475" cy="487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6934200" y="6354763"/>
            <a:ext cx="2441575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69676D"/>
                </a:solidFill>
                <a:cs typeface="Arial Unicode MS" panose="020B0604020202020204" pitchFamily="34" charset="-128"/>
              </a:defRPr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3140075" y="6354763"/>
            <a:ext cx="3729038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400">
                <a:solidFill>
                  <a:srgbClr val="69676D"/>
                </a:solidFill>
                <a:cs typeface="Arial Unicode MS" panose="020B0604020202020204" pitchFamily="34" charset="-128"/>
              </a:defRPr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1317625" y="6354763"/>
            <a:ext cx="1285875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</a:tabLst>
              <a:defRPr sz="1400">
                <a:solidFill>
                  <a:srgbClr val="69676D"/>
                </a:solidFill>
                <a:cs typeface="Arial Unicode MS" panose="020B0604020202020204" pitchFamily="34" charset="-128"/>
              </a:defRPr>
            </a:lvl1pPr>
          </a:lstStyle>
          <a:p>
            <a:fld id="{DCA8515B-BD29-4E1B-9BAE-8BA1DDB42AE7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sldNum="0" hd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69676D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69676D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67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990600" y="2819400"/>
            <a:ext cx="7924800" cy="1279525"/>
          </a:xfrm>
          <a:prstGeom prst="rect">
            <a:avLst/>
          </a:prstGeom>
          <a:noFill/>
          <a:ln w="6480" cap="rnd">
            <a:solidFill>
              <a:srgbClr val="CEB9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990600" y="2819400"/>
            <a:ext cx="247650" cy="1279525"/>
          </a:xfrm>
          <a:prstGeom prst="rect">
            <a:avLst/>
          </a:prstGeom>
          <a:solidFill>
            <a:srgbClr val="CEB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52400"/>
            <a:ext cx="88804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19200"/>
            <a:ext cx="8880475" cy="487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6934200" y="6354763"/>
            <a:ext cx="2441575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C9C2D1"/>
                </a:solidFill>
                <a:cs typeface="Arial Unicode MS" panose="020B0604020202020204" pitchFamily="34" charset="-128"/>
              </a:defRPr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140075" y="6354763"/>
            <a:ext cx="3729038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400">
                <a:solidFill>
                  <a:srgbClr val="C9C2D1"/>
                </a:solidFill>
                <a:cs typeface="Arial Unicode MS" panose="020B0604020202020204" pitchFamily="34" charset="-128"/>
              </a:defRPr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1158875" y="6354763"/>
            <a:ext cx="1612900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C9C2D1"/>
                </a:solidFill>
                <a:cs typeface="Arial Unicode MS" panose="020B0604020202020204" pitchFamily="34" charset="-128"/>
              </a:defRPr>
            </a:lvl1pPr>
          </a:lstStyle>
          <a:p>
            <a:fld id="{B73F1E90-5E7E-4C06-8EDA-7E212494C72B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C9C2D1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C9C2D1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Line 1"/>
          <p:cNvSpPr>
            <a:spLocks noChangeShapeType="1"/>
          </p:cNvSpPr>
          <p:nvPr/>
        </p:nvSpPr>
        <p:spPr bwMode="auto">
          <a:xfrm>
            <a:off x="495300" y="6353175"/>
            <a:ext cx="8915400" cy="1588"/>
          </a:xfrm>
          <a:prstGeom prst="line">
            <a:avLst/>
          </a:prstGeom>
          <a:noFill/>
          <a:ln w="9360" cap="sq">
            <a:solidFill>
              <a:srgbClr val="9CB084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495300" y="1143000"/>
            <a:ext cx="8915400" cy="1588"/>
          </a:xfrm>
          <a:prstGeom prst="line">
            <a:avLst/>
          </a:prstGeom>
          <a:noFill/>
          <a:ln w="9360" cap="sq">
            <a:solidFill>
              <a:srgbClr val="9CB084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 rot="5400000">
            <a:off x="496888" y="6462712"/>
            <a:ext cx="190500" cy="130175"/>
          </a:xfrm>
          <a:prstGeom prst="triangle">
            <a:avLst>
              <a:gd name="adj" fmla="val 50000"/>
            </a:avLst>
          </a:prstGeom>
          <a:solidFill>
            <a:srgbClr val="9CB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0" y="0"/>
            <a:ext cx="9906000" cy="2133600"/>
          </a:xfrm>
          <a:custGeom>
            <a:avLst/>
            <a:gdLst>
              <a:gd name="G0" fmla="+- 5760 0 0"/>
              <a:gd name="G1" fmla="*/ 1 64485 512"/>
              <a:gd name="G2" fmla="+- 1 0 0"/>
              <a:gd name="G3" fmla="+- 1 0 0"/>
              <a:gd name="G4" fmla="+- 1000 0 0"/>
              <a:gd name="G5" fmla="*/ 1 36367 51712"/>
              <a:gd name="G6" fmla="*/ 1 50373 25856"/>
              <a:gd name="G7" fmla="*/ G6 1 180"/>
              <a:gd name="G8" fmla="*/ G5 1 G7"/>
              <a:gd name="G9" fmla="+- 1 0 0"/>
              <a:gd name="G10" fmla="*/ 1 10923 10"/>
              <a:gd name="G11" fmla="*/ 1 0 51712"/>
              <a:gd name="G12" fmla="*/ 1 50373 25856"/>
              <a:gd name="G13" fmla="*/ G12 1 180"/>
              <a:gd name="G14" fmla="*/ G11 1 G13"/>
              <a:gd name="G15" fmla="+- 32768 0 0"/>
              <a:gd name="T0" fmla="*/ 0 w 5760"/>
              <a:gd name="T1" fmla="*/ 0 h 1104"/>
              <a:gd name="T2" fmla="*/ 2147483647 w 5760"/>
              <a:gd name="T3" fmla="*/ 0 h 1104"/>
              <a:gd name="T4" fmla="*/ 2147483647 w 5760"/>
              <a:gd name="T5" fmla="*/ 2147483647 h 1104"/>
              <a:gd name="T6" fmla="*/ 2147483647 w 5760"/>
              <a:gd name="T7" fmla="*/ 2147483647 h 1104"/>
              <a:gd name="T8" fmla="*/ 0 w 5760"/>
              <a:gd name="T9" fmla="*/ 2147483647 h 1104"/>
              <a:gd name="T10" fmla="*/ 0 w 5760"/>
              <a:gd name="T11" fmla="*/ 0 h 1104"/>
              <a:gd name="T12" fmla="*/ 0 w 5760"/>
              <a:gd name="T13" fmla="*/ 0 h 1104"/>
              <a:gd name="T14" fmla="*/ 5760 w 5760"/>
              <a:gd name="T15" fmla="*/ 1104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C9C2D1"/>
              </a:gs>
              <a:gs pos="50000">
                <a:srgbClr val="FFFFFF"/>
              </a:gs>
              <a:gs pos="100000">
                <a:srgbClr val="C9C2D1"/>
              </a:gs>
            </a:gsLst>
            <a:lin ang="108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0" y="228600"/>
            <a:ext cx="9906000" cy="5694363"/>
          </a:xfrm>
          <a:custGeom>
            <a:avLst/>
            <a:gdLst>
              <a:gd name="G0" fmla="+- 929 0 0"/>
              <a:gd name="G1" fmla="+- 1 0 0"/>
              <a:gd name="G2" fmla="+- 1 0 0"/>
              <a:gd name="G3" fmla="+- 1 0 0"/>
              <a:gd name="G4" fmla="+- 1 0 0"/>
              <a:gd name="G5" fmla="*/ 1 0 51712"/>
              <a:gd name="G6" fmla="+- 3005 0 0"/>
              <a:gd name="G7" fmla="+- 579 0 0"/>
              <a:gd name="G8" fmla="*/ 1 24577 2"/>
              <a:gd name="G9" fmla="+- 1 0 0"/>
              <a:gd name="G10" fmla="+- 1 0 0"/>
              <a:gd name="G11" fmla="*/ 1 0 51712"/>
              <a:gd name="G12" fmla="*/ 1 50373 25856"/>
              <a:gd name="G13" fmla="*/ G12 1 180"/>
              <a:gd name="G14" fmla="*/ G11 1 G13"/>
              <a:gd name="G15" fmla="+- 1 0 0"/>
              <a:gd name="G16" fmla="+- 1 0 0"/>
              <a:gd name="G17" fmla="*/ 1 48301 51712"/>
              <a:gd name="G18" fmla="*/ 1 50373 25856"/>
              <a:gd name="G19" fmla="*/ G18 1 180"/>
              <a:gd name="G20" fmla="*/ G17 1 G19"/>
              <a:gd name="T0" fmla="*/ 0 w 5760"/>
              <a:gd name="T1" fmla="*/ 1466731064 h 3587"/>
              <a:gd name="T2" fmla="*/ 2147483647 w 5760"/>
              <a:gd name="T3" fmla="*/ 672882587 h 3587"/>
              <a:gd name="T4" fmla="*/ 2147483647 w 5760"/>
              <a:gd name="T5" fmla="*/ 403225025 h 3587"/>
              <a:gd name="T6" fmla="*/ 2147483647 w 5760"/>
              <a:gd name="T7" fmla="*/ 902216168 h 3587"/>
              <a:gd name="T8" fmla="*/ 2147483647 w 5760"/>
              <a:gd name="T9" fmla="*/ 2147483647 h 3587"/>
              <a:gd name="T10" fmla="*/ 0 w 5760"/>
              <a:gd name="T11" fmla="*/ 2147483647 h 3587"/>
              <a:gd name="T12" fmla="*/ 0 w 5760"/>
              <a:gd name="T13" fmla="*/ 1466731064 h 3587"/>
              <a:gd name="T14" fmla="*/ 0 w 5760"/>
              <a:gd name="T15" fmla="*/ 0 h 3587"/>
              <a:gd name="T16" fmla="*/ 5760 w 5760"/>
              <a:gd name="T17" fmla="*/ 3587 h 3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rgbClr val="C9C2D1"/>
              </a:gs>
              <a:gs pos="50000">
                <a:srgbClr val="FFFFFF"/>
              </a:gs>
              <a:gs pos="100000">
                <a:srgbClr val="C9C2D1"/>
              </a:gs>
            </a:gsLst>
            <a:lin ang="108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0" y="292100"/>
            <a:ext cx="9906000" cy="854075"/>
          </a:xfrm>
          <a:custGeom>
            <a:avLst/>
            <a:gdLst>
              <a:gd name="G0" fmla="+- 65296 0 0"/>
              <a:gd name="G1" fmla="+- 1 0 0"/>
              <a:gd name="G2" fmla="+- 1 0 0"/>
              <a:gd name="G3" fmla="+- 1 0 0"/>
              <a:gd name="G4" fmla="+- 1 0 0"/>
              <a:gd name="G5" fmla="*/ 1 0 51712"/>
              <a:gd name="G6" fmla="+- 1 0 0"/>
              <a:gd name="G7" fmla="+- 1 0 0"/>
              <a:gd name="G8" fmla="+- 1 0 0"/>
              <a:gd name="G9" fmla="+- 1 0 0"/>
              <a:gd name="G10" fmla="+- 162 0 0"/>
              <a:gd name="G11" fmla="*/ 1 16385 2"/>
              <a:gd name="G12" fmla="+- 1 0 0"/>
              <a:gd name="G13" fmla="+- 1 0 0"/>
              <a:gd name="G14" fmla="+- 8 0 0"/>
              <a:gd name="G15" fmla="sin 12 G14"/>
              <a:gd name="G16" fmla="+- 11208 0 0"/>
              <a:gd name="G17" fmla="+- 26217 0 0"/>
              <a:gd name="G18" fmla="+- 1 0 0"/>
              <a:gd name="G19" fmla="+- 1 0 0"/>
              <a:gd name="G20" fmla="+- 1 0 0"/>
              <a:gd name="G21" fmla="+- 1 0 0"/>
              <a:gd name="T0" fmla="*/ 0 w 5760"/>
              <a:gd name="T1" fmla="*/ 410784588 h 538"/>
              <a:gd name="T2" fmla="*/ 0 w 5760"/>
              <a:gd name="T3" fmla="*/ 1015622111 h 538"/>
              <a:gd name="T4" fmla="*/ 2147483647 w 5760"/>
              <a:gd name="T5" fmla="*/ 1116428315 h 538"/>
              <a:gd name="T6" fmla="*/ 2147483647 w 5760"/>
              <a:gd name="T7" fmla="*/ 443547497 h 538"/>
              <a:gd name="T8" fmla="*/ 2147483647 w 5760"/>
              <a:gd name="T9" fmla="*/ 1350803534 h 538"/>
              <a:gd name="T10" fmla="*/ 2147483647 w 5760"/>
              <a:gd name="T11" fmla="*/ 410784588 h 538"/>
              <a:gd name="T12" fmla="*/ 2147483647 w 5760"/>
              <a:gd name="T13" fmla="*/ 73083729 h 538"/>
              <a:gd name="T14" fmla="*/ 2147483647 w 5760"/>
              <a:gd name="T15" fmla="*/ 846772513 h 538"/>
              <a:gd name="T16" fmla="*/ 0 w 5760"/>
              <a:gd name="T17" fmla="*/ 410784588 h 538"/>
              <a:gd name="T18" fmla="*/ 0 w 5760"/>
              <a:gd name="T19" fmla="*/ 0 h 538"/>
              <a:gd name="T20" fmla="*/ 5760 w 5760"/>
              <a:gd name="T21" fmla="*/ 538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T18" t="T19" r="T20" b="T21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50000">
                <a:srgbClr val="C9C2D1"/>
              </a:gs>
              <a:gs pos="100000">
                <a:srgbClr val="FFFFFF"/>
              </a:gs>
            </a:gsLst>
            <a:lin ang="108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 rot="5400000">
            <a:off x="496888" y="6462712"/>
            <a:ext cx="190500" cy="130175"/>
          </a:xfrm>
          <a:prstGeom prst="triangle">
            <a:avLst>
              <a:gd name="adj" fmla="val 50000"/>
            </a:avLst>
          </a:prstGeom>
          <a:solidFill>
            <a:srgbClr val="9CB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52400"/>
            <a:ext cx="88804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19200"/>
            <a:ext cx="8880475" cy="487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6934200" y="6356350"/>
            <a:ext cx="244475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69676D"/>
                </a:solidFill>
                <a:cs typeface="Arial Unicode MS" panose="020B0604020202020204" pitchFamily="34" charset="-128"/>
              </a:defRPr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3140075" y="6356350"/>
            <a:ext cx="3762375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400">
                <a:solidFill>
                  <a:srgbClr val="69676D"/>
                </a:solidFill>
                <a:cs typeface="Arial Unicode MS" panose="020B0604020202020204" pitchFamily="34" charset="-128"/>
              </a:defRPr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663575" y="6356350"/>
            <a:ext cx="2111375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69676D"/>
                </a:solidFill>
                <a:cs typeface="Arial Unicode MS" panose="020B0604020202020204" pitchFamily="34" charset="-128"/>
              </a:defRPr>
            </a:lvl1pPr>
          </a:lstStyle>
          <a:p>
            <a:fld id="{766B55D0-8A71-47DC-82D3-CE2219F299F6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sldNum="0" hd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69676D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69676D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52400"/>
            <a:ext cx="88804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19200"/>
            <a:ext cx="8880475" cy="487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34200" y="6524625"/>
            <a:ext cx="2444750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800">
                <a:solidFill>
                  <a:srgbClr val="69676D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63575" y="6524625"/>
            <a:ext cx="2111375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800">
                <a:solidFill>
                  <a:srgbClr val="69676D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CD910A9-A3AA-4183-ACBD-134688479777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140075" y="6524625"/>
            <a:ext cx="3762375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800">
                <a:solidFill>
                  <a:srgbClr val="69676D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/>
              <a:t>CCAS/DG/PG/présentation CLIC EGH/ VF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sldNum="0" hd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69676D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69676D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6692900" y="306388"/>
            <a:ext cx="1588" cy="6035675"/>
          </a:xfrm>
          <a:prstGeom prst="line">
            <a:avLst/>
          </a:prstGeom>
          <a:noFill/>
          <a:ln w="9360" cap="sq">
            <a:solidFill>
              <a:srgbClr val="9CB084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52400"/>
            <a:ext cx="88804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19200"/>
            <a:ext cx="8880475" cy="487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6934200" y="6524625"/>
            <a:ext cx="2444750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800">
                <a:solidFill>
                  <a:srgbClr val="69676D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140075" y="6524625"/>
            <a:ext cx="3762375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800">
                <a:solidFill>
                  <a:srgbClr val="69676D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63575" y="6524625"/>
            <a:ext cx="2111375" cy="16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800">
                <a:solidFill>
                  <a:srgbClr val="69676D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6BB1F4E-24B8-45AF-B279-1AEFFC884BE0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sldNum="0" hd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69676D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69676D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67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Line 1"/>
          <p:cNvSpPr>
            <a:spLocks noChangeShapeType="1"/>
          </p:cNvSpPr>
          <p:nvPr/>
        </p:nvSpPr>
        <p:spPr bwMode="auto">
          <a:xfrm>
            <a:off x="495300" y="6353175"/>
            <a:ext cx="8915400" cy="1588"/>
          </a:xfrm>
          <a:prstGeom prst="line">
            <a:avLst/>
          </a:prstGeom>
          <a:noFill/>
          <a:ln w="9360" cap="sq">
            <a:solidFill>
              <a:srgbClr val="9CB084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0" name="AutoShape 2"/>
          <p:cNvSpPr>
            <a:spLocks noChangeArrowheads="1"/>
          </p:cNvSpPr>
          <p:nvPr/>
        </p:nvSpPr>
        <p:spPr bwMode="auto">
          <a:xfrm rot="5400000">
            <a:off x="496888" y="6462712"/>
            <a:ext cx="190500" cy="130175"/>
          </a:xfrm>
          <a:prstGeom prst="triangle">
            <a:avLst>
              <a:gd name="adj" fmla="val 50000"/>
            </a:avLst>
          </a:prstGeom>
          <a:solidFill>
            <a:srgbClr val="9CB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95300" y="500063"/>
            <a:ext cx="198438" cy="685800"/>
          </a:xfrm>
          <a:prstGeom prst="rect">
            <a:avLst/>
          </a:prstGeom>
          <a:solidFill>
            <a:srgbClr val="CEB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52400"/>
            <a:ext cx="88804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19200"/>
            <a:ext cx="8880475" cy="487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6934200" y="6356350"/>
            <a:ext cx="244475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C9C2D1"/>
                </a:solidFill>
                <a:cs typeface="Arial Unicode MS" panose="020B0604020202020204" pitchFamily="34" charset="-128"/>
              </a:defRPr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3140075" y="6356350"/>
            <a:ext cx="3762375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400">
                <a:solidFill>
                  <a:srgbClr val="C9C2D1"/>
                </a:solidFill>
                <a:cs typeface="Arial Unicode MS" panose="020B0604020202020204" pitchFamily="34" charset="-128"/>
              </a:defRPr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63575" y="6356350"/>
            <a:ext cx="2111375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C9C2D1"/>
                </a:solidFill>
                <a:cs typeface="Arial Unicode MS" panose="020B0604020202020204" pitchFamily="34" charset="-128"/>
              </a:defRPr>
            </a:lvl1pPr>
          </a:lstStyle>
          <a:p>
            <a:fld id="{09F9121A-9386-4930-A35F-0A2D79A4E382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hf sldNum="0" hd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C9C2D1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C9C2D1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C9C2D1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Line 1"/>
          <p:cNvSpPr>
            <a:spLocks noChangeShapeType="1"/>
          </p:cNvSpPr>
          <p:nvPr/>
        </p:nvSpPr>
        <p:spPr bwMode="auto">
          <a:xfrm>
            <a:off x="495300" y="6353175"/>
            <a:ext cx="8915400" cy="1588"/>
          </a:xfrm>
          <a:prstGeom prst="line">
            <a:avLst/>
          </a:prstGeom>
          <a:noFill/>
          <a:ln w="9360" cap="sq">
            <a:solidFill>
              <a:srgbClr val="9CB084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194" name="AutoShape 2"/>
          <p:cNvSpPr>
            <a:spLocks noChangeArrowheads="1"/>
          </p:cNvSpPr>
          <p:nvPr/>
        </p:nvSpPr>
        <p:spPr bwMode="auto">
          <a:xfrm rot="5400000">
            <a:off x="496888" y="6462712"/>
            <a:ext cx="190500" cy="130175"/>
          </a:xfrm>
          <a:prstGeom prst="triangle">
            <a:avLst>
              <a:gd name="adj" fmla="val 50000"/>
            </a:avLst>
          </a:prstGeom>
          <a:solidFill>
            <a:srgbClr val="9CB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7102475" y="276225"/>
            <a:ext cx="1588" cy="5851525"/>
          </a:xfrm>
          <a:prstGeom prst="line">
            <a:avLst/>
          </a:prstGeom>
          <a:noFill/>
          <a:ln w="9360" cap="sq">
            <a:solidFill>
              <a:srgbClr val="9CB084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52400"/>
            <a:ext cx="88804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19200"/>
            <a:ext cx="8880475" cy="487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6934200" y="6356350"/>
            <a:ext cx="244475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69676D"/>
                </a:solidFill>
                <a:cs typeface="Arial Unicode MS" panose="020B0604020202020204" pitchFamily="34" charset="-128"/>
              </a:defRPr>
            </a:lvl1pPr>
          </a:lstStyle>
          <a:p>
            <a:r>
              <a:rPr lang="fr-FR"/>
              <a:t>19/09/2013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3140075" y="6356350"/>
            <a:ext cx="3762375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400">
                <a:solidFill>
                  <a:srgbClr val="69676D"/>
                </a:solidFill>
                <a:cs typeface="Arial Unicode MS" panose="020B0604020202020204" pitchFamily="34" charset="-128"/>
              </a:defRPr>
            </a:lvl1pPr>
          </a:lstStyle>
          <a:p>
            <a:r>
              <a:rPr lang="fr-FR"/>
              <a:t>CCAS/DG/PG/présentation CLIC EGH/ VF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63575" y="6356350"/>
            <a:ext cx="2111375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69676D"/>
                </a:solidFill>
                <a:cs typeface="Arial Unicode MS" panose="020B0604020202020204" pitchFamily="34" charset="-128"/>
              </a:defRPr>
            </a:lvl1pPr>
          </a:lstStyle>
          <a:p>
            <a:fld id="{DF7039FE-47F0-4C5B-A899-0A4012394456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69676D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69676D"/>
          </a:solidFill>
          <a:latin typeface="Bookman Old Style" panose="020506040505050202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69676D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as-cannes.f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1.xml"/><Relationship Id="rId4" Type="http://schemas.openxmlformats.org/officeDocument/2006/relationships/hyperlink" Target="mailto:contact@ccas-cannes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313" y="2114665"/>
            <a:ext cx="79216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254329" y="3823938"/>
            <a:ext cx="4578737" cy="7703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680" tIns="48960" rIns="94680" bIns="4896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fr-FR" sz="1000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uniquement sur rendez-vous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fr-FR" sz="1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22, rue </a:t>
            </a:r>
            <a:r>
              <a:rPr lang="fr-FR" sz="1000" b="1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Borniol</a:t>
            </a:r>
            <a:r>
              <a:rPr lang="fr-FR" sz="1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- 06 400 CANNES Tel : </a:t>
            </a:r>
            <a:r>
              <a:rPr lang="fr-FR" sz="1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04 93 06 31 70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fr-FR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Du lundi au vendredi - 8h30 à 12h30 - de 13h30 à 17h30</a:t>
            </a:r>
          </a:p>
          <a:p>
            <a:pPr lvl="0">
              <a:lnSpc>
                <a:spcPct val="150000"/>
              </a:lnSpc>
              <a:buClrTx/>
            </a:pPr>
            <a:endParaRPr lang="fr-FR" sz="1000" b="1" u="sng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ClrTx/>
              <a:buFontTx/>
              <a:buNone/>
            </a:pPr>
            <a:endParaRPr lang="fr-FR" sz="1000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ts val="1400"/>
              </a:spcBef>
              <a:buClrTx/>
              <a:buFontTx/>
              <a:buNone/>
            </a:pPr>
            <a:endParaRPr lang="fr-FR" sz="1200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ts val="1400"/>
              </a:spcBef>
              <a:buClrTx/>
              <a:buFontTx/>
              <a:buNone/>
            </a:pPr>
            <a:endParaRPr lang="fr-FR" sz="1200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ClrTx/>
              <a:buFontTx/>
              <a:buNone/>
            </a:pPr>
            <a:endParaRPr lang="fr-FR" sz="1200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871821" y="450852"/>
            <a:ext cx="4448175" cy="212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spcBef>
                <a:spcPts val="1500"/>
              </a:spcBef>
              <a:buClrTx/>
              <a:buFontTx/>
              <a:buNone/>
            </a:pPr>
            <a:endParaRPr lang="fr-FR" b="1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ts val="1500"/>
              </a:spcBef>
              <a:buClrTx/>
              <a:buFontTx/>
              <a:buNone/>
            </a:pPr>
            <a:endParaRPr lang="fr-FR" b="1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ts val="1500"/>
              </a:spcBef>
              <a:buClrTx/>
              <a:buFontTx/>
              <a:buNone/>
            </a:pPr>
            <a:endParaRPr lang="fr-FR" b="1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ts val="1500"/>
              </a:spcBef>
              <a:buClrTx/>
              <a:buFontTx/>
              <a:buNone/>
            </a:pPr>
            <a:endParaRPr lang="fr-FR" b="1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200650" y="581387"/>
            <a:ext cx="4518025" cy="996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7480" tIns="43920" rIns="87480" bIns="4392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spcBef>
                <a:spcPts val="600"/>
              </a:spcBef>
              <a:buClrTx/>
              <a:buFontTx/>
              <a:buNone/>
            </a:pPr>
            <a:r>
              <a:rPr lang="fr-FR" sz="18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Vous êtes une personne âgée</a:t>
            </a:r>
          </a:p>
          <a:p>
            <a:pPr algn="ctr">
              <a:spcBef>
                <a:spcPts val="600"/>
              </a:spcBef>
              <a:buClrTx/>
              <a:buFontTx/>
              <a:buNone/>
            </a:pPr>
            <a:r>
              <a:rPr lang="fr-FR" sz="18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ou une personne en situation de handicap</a:t>
            </a: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874" y="1449043"/>
            <a:ext cx="8445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281226" y="1449043"/>
            <a:ext cx="3328987" cy="212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09550" indent="-195263">
              <a:tabLst>
                <a:tab pos="209550" algn="l"/>
                <a:tab pos="657225" algn="l"/>
                <a:tab pos="1106488" algn="l"/>
                <a:tab pos="1555750" algn="l"/>
                <a:tab pos="2005013" algn="l"/>
                <a:tab pos="2454275" algn="l"/>
                <a:tab pos="2903538" algn="l"/>
                <a:tab pos="3352800" algn="l"/>
                <a:tab pos="3802063" algn="l"/>
                <a:tab pos="4251325" algn="l"/>
                <a:tab pos="4700588" algn="l"/>
                <a:tab pos="5149850" algn="l"/>
                <a:tab pos="5599113" algn="l"/>
                <a:tab pos="6048375" algn="l"/>
                <a:tab pos="6497638" algn="l"/>
                <a:tab pos="6946900" algn="l"/>
                <a:tab pos="7396163" algn="l"/>
                <a:tab pos="7845425" algn="l"/>
                <a:tab pos="8294688" algn="l"/>
                <a:tab pos="8743950" algn="l"/>
                <a:tab pos="919321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209550" algn="l"/>
                <a:tab pos="657225" algn="l"/>
                <a:tab pos="1106488" algn="l"/>
                <a:tab pos="1555750" algn="l"/>
                <a:tab pos="2005013" algn="l"/>
                <a:tab pos="2454275" algn="l"/>
                <a:tab pos="2903538" algn="l"/>
                <a:tab pos="3352800" algn="l"/>
                <a:tab pos="3802063" algn="l"/>
                <a:tab pos="4251325" algn="l"/>
                <a:tab pos="4700588" algn="l"/>
                <a:tab pos="5149850" algn="l"/>
                <a:tab pos="5599113" algn="l"/>
                <a:tab pos="6048375" algn="l"/>
                <a:tab pos="6497638" algn="l"/>
                <a:tab pos="6946900" algn="l"/>
                <a:tab pos="7396163" algn="l"/>
                <a:tab pos="7845425" algn="l"/>
                <a:tab pos="8294688" algn="l"/>
                <a:tab pos="8743950" algn="l"/>
                <a:tab pos="919321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209550" algn="l"/>
                <a:tab pos="657225" algn="l"/>
                <a:tab pos="1106488" algn="l"/>
                <a:tab pos="1555750" algn="l"/>
                <a:tab pos="2005013" algn="l"/>
                <a:tab pos="2454275" algn="l"/>
                <a:tab pos="2903538" algn="l"/>
                <a:tab pos="3352800" algn="l"/>
                <a:tab pos="3802063" algn="l"/>
                <a:tab pos="4251325" algn="l"/>
                <a:tab pos="4700588" algn="l"/>
                <a:tab pos="5149850" algn="l"/>
                <a:tab pos="5599113" algn="l"/>
                <a:tab pos="6048375" algn="l"/>
                <a:tab pos="6497638" algn="l"/>
                <a:tab pos="6946900" algn="l"/>
                <a:tab pos="7396163" algn="l"/>
                <a:tab pos="7845425" algn="l"/>
                <a:tab pos="8294688" algn="l"/>
                <a:tab pos="8743950" algn="l"/>
                <a:tab pos="919321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209550" algn="l"/>
                <a:tab pos="657225" algn="l"/>
                <a:tab pos="1106488" algn="l"/>
                <a:tab pos="1555750" algn="l"/>
                <a:tab pos="2005013" algn="l"/>
                <a:tab pos="2454275" algn="l"/>
                <a:tab pos="2903538" algn="l"/>
                <a:tab pos="3352800" algn="l"/>
                <a:tab pos="3802063" algn="l"/>
                <a:tab pos="4251325" algn="l"/>
                <a:tab pos="4700588" algn="l"/>
                <a:tab pos="5149850" algn="l"/>
                <a:tab pos="5599113" algn="l"/>
                <a:tab pos="6048375" algn="l"/>
                <a:tab pos="6497638" algn="l"/>
                <a:tab pos="6946900" algn="l"/>
                <a:tab pos="7396163" algn="l"/>
                <a:tab pos="7845425" algn="l"/>
                <a:tab pos="8294688" algn="l"/>
                <a:tab pos="8743950" algn="l"/>
                <a:tab pos="919321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209550" algn="l"/>
                <a:tab pos="657225" algn="l"/>
                <a:tab pos="1106488" algn="l"/>
                <a:tab pos="1555750" algn="l"/>
                <a:tab pos="2005013" algn="l"/>
                <a:tab pos="2454275" algn="l"/>
                <a:tab pos="2903538" algn="l"/>
                <a:tab pos="3352800" algn="l"/>
                <a:tab pos="3802063" algn="l"/>
                <a:tab pos="4251325" algn="l"/>
                <a:tab pos="4700588" algn="l"/>
                <a:tab pos="5149850" algn="l"/>
                <a:tab pos="5599113" algn="l"/>
                <a:tab pos="6048375" algn="l"/>
                <a:tab pos="6497638" algn="l"/>
                <a:tab pos="6946900" algn="l"/>
                <a:tab pos="7396163" algn="l"/>
                <a:tab pos="7845425" algn="l"/>
                <a:tab pos="8294688" algn="l"/>
                <a:tab pos="8743950" algn="l"/>
                <a:tab pos="919321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9550" algn="l"/>
                <a:tab pos="657225" algn="l"/>
                <a:tab pos="1106488" algn="l"/>
                <a:tab pos="1555750" algn="l"/>
                <a:tab pos="2005013" algn="l"/>
                <a:tab pos="2454275" algn="l"/>
                <a:tab pos="2903538" algn="l"/>
                <a:tab pos="3352800" algn="l"/>
                <a:tab pos="3802063" algn="l"/>
                <a:tab pos="4251325" algn="l"/>
                <a:tab pos="4700588" algn="l"/>
                <a:tab pos="5149850" algn="l"/>
                <a:tab pos="5599113" algn="l"/>
                <a:tab pos="6048375" algn="l"/>
                <a:tab pos="6497638" algn="l"/>
                <a:tab pos="6946900" algn="l"/>
                <a:tab pos="7396163" algn="l"/>
                <a:tab pos="7845425" algn="l"/>
                <a:tab pos="8294688" algn="l"/>
                <a:tab pos="8743950" algn="l"/>
                <a:tab pos="919321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9550" algn="l"/>
                <a:tab pos="657225" algn="l"/>
                <a:tab pos="1106488" algn="l"/>
                <a:tab pos="1555750" algn="l"/>
                <a:tab pos="2005013" algn="l"/>
                <a:tab pos="2454275" algn="l"/>
                <a:tab pos="2903538" algn="l"/>
                <a:tab pos="3352800" algn="l"/>
                <a:tab pos="3802063" algn="l"/>
                <a:tab pos="4251325" algn="l"/>
                <a:tab pos="4700588" algn="l"/>
                <a:tab pos="5149850" algn="l"/>
                <a:tab pos="5599113" algn="l"/>
                <a:tab pos="6048375" algn="l"/>
                <a:tab pos="6497638" algn="l"/>
                <a:tab pos="6946900" algn="l"/>
                <a:tab pos="7396163" algn="l"/>
                <a:tab pos="7845425" algn="l"/>
                <a:tab pos="8294688" algn="l"/>
                <a:tab pos="8743950" algn="l"/>
                <a:tab pos="919321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9550" algn="l"/>
                <a:tab pos="657225" algn="l"/>
                <a:tab pos="1106488" algn="l"/>
                <a:tab pos="1555750" algn="l"/>
                <a:tab pos="2005013" algn="l"/>
                <a:tab pos="2454275" algn="l"/>
                <a:tab pos="2903538" algn="l"/>
                <a:tab pos="3352800" algn="l"/>
                <a:tab pos="3802063" algn="l"/>
                <a:tab pos="4251325" algn="l"/>
                <a:tab pos="4700588" algn="l"/>
                <a:tab pos="5149850" algn="l"/>
                <a:tab pos="5599113" algn="l"/>
                <a:tab pos="6048375" algn="l"/>
                <a:tab pos="6497638" algn="l"/>
                <a:tab pos="6946900" algn="l"/>
                <a:tab pos="7396163" algn="l"/>
                <a:tab pos="7845425" algn="l"/>
                <a:tab pos="8294688" algn="l"/>
                <a:tab pos="8743950" algn="l"/>
                <a:tab pos="919321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9550" algn="l"/>
                <a:tab pos="657225" algn="l"/>
                <a:tab pos="1106488" algn="l"/>
                <a:tab pos="1555750" algn="l"/>
                <a:tab pos="2005013" algn="l"/>
                <a:tab pos="2454275" algn="l"/>
                <a:tab pos="2903538" algn="l"/>
                <a:tab pos="3352800" algn="l"/>
                <a:tab pos="3802063" algn="l"/>
                <a:tab pos="4251325" algn="l"/>
                <a:tab pos="4700588" algn="l"/>
                <a:tab pos="5149850" algn="l"/>
                <a:tab pos="5599113" algn="l"/>
                <a:tab pos="6048375" algn="l"/>
                <a:tab pos="6497638" algn="l"/>
                <a:tab pos="6946900" algn="l"/>
                <a:tab pos="7396163" algn="l"/>
                <a:tab pos="7845425" algn="l"/>
                <a:tab pos="8294688" algn="l"/>
                <a:tab pos="8743950" algn="l"/>
                <a:tab pos="919321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875"/>
              </a:spcBef>
              <a:buClrTx/>
              <a:buFontTx/>
              <a:buNone/>
            </a:pPr>
            <a:r>
              <a:rPr lang="fr-FR" sz="18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Vous avez besoin </a:t>
            </a:r>
          </a:p>
          <a:p>
            <a:pPr marL="195263" indent="-180975">
              <a:buFont typeface="Wingdings" panose="05000000000000000000" pitchFamily="2" charset="2"/>
              <a:buChar char=""/>
            </a:pPr>
            <a:r>
              <a:rPr lang="fr-FR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d'information sur :</a:t>
            </a:r>
          </a:p>
          <a:p>
            <a:pPr>
              <a:buClrTx/>
              <a:buFontTx/>
              <a:buNone/>
            </a:pPr>
            <a:endParaRPr lang="fr-FR" sz="400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728663" lvl="1" indent="-180975">
              <a:buFont typeface="Wingdings" panose="05000000000000000000" pitchFamily="2" charset="2"/>
              <a:buChar char=""/>
            </a:pPr>
            <a:r>
              <a:rPr lang="fr-FR" sz="12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Votre maintien à domicile</a:t>
            </a:r>
          </a:p>
          <a:p>
            <a:pPr marL="728663" lvl="1" indent="-180975">
              <a:buFont typeface="Wingdings" panose="05000000000000000000" pitchFamily="2" charset="2"/>
              <a:buChar char=""/>
            </a:pPr>
            <a:r>
              <a:rPr lang="fr-FR" sz="12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Les aides sociales</a:t>
            </a:r>
          </a:p>
          <a:p>
            <a:pPr marL="728663" lvl="1" indent="-180975">
              <a:buFont typeface="Wingdings" panose="05000000000000000000" pitchFamily="2" charset="2"/>
              <a:buChar char=""/>
            </a:pPr>
            <a:r>
              <a:rPr lang="fr-FR" sz="12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Le transport </a:t>
            </a:r>
          </a:p>
          <a:p>
            <a:pPr marL="728663" lvl="1" indent="-180975">
              <a:buFont typeface="Wingdings" panose="05000000000000000000" pitchFamily="2" charset="2"/>
              <a:buChar char=""/>
            </a:pPr>
            <a:r>
              <a:rPr lang="fr-FR" sz="12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ou tout autre demande</a:t>
            </a:r>
          </a:p>
          <a:p>
            <a:pPr>
              <a:buClrTx/>
              <a:buFontTx/>
              <a:buNone/>
            </a:pPr>
            <a:endParaRPr lang="fr-FR" sz="1100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195263" indent="-180975">
              <a:buFont typeface="Wingdings" panose="05000000000000000000" pitchFamily="2" charset="2"/>
              <a:buChar char=""/>
            </a:pPr>
            <a:r>
              <a:rPr lang="fr-FR" sz="14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d’un accompagnement dans vos démarches administratives.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313834" y="3524664"/>
            <a:ext cx="467995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760" tIns="47880" rIns="95760" bIns="4788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spcBef>
                <a:spcPts val="938"/>
              </a:spcBef>
              <a:buClrTx/>
              <a:buFontTx/>
              <a:buNone/>
            </a:pPr>
            <a:r>
              <a:rPr lang="fr-FR" sz="2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Contactez le C.C.A.S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7436674" y="6676214"/>
            <a:ext cx="2479675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fr-FR" sz="800" i="1" dirty="0">
                <a:solidFill>
                  <a:srgbClr val="69676D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22/01/21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225344" y="6681040"/>
            <a:ext cx="2808312" cy="162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fr-FR" sz="800" i="1" dirty="0">
                <a:solidFill>
                  <a:srgbClr val="69676D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Cannes autonomie/Accueil/plaquette Cannes Autonomie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513114"/>
              </p:ext>
            </p:extLst>
          </p:nvPr>
        </p:nvGraphicFramePr>
        <p:xfrm>
          <a:off x="171856" y="515606"/>
          <a:ext cx="4699965" cy="5700802"/>
        </p:xfrm>
        <a:graphic>
          <a:graphicData uri="http://schemas.openxmlformats.org/drawingml/2006/table">
            <a:tbl>
              <a:tblPr/>
              <a:tblGrid>
                <a:gridCol w="859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6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3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7505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 </a:t>
                      </a:r>
                    </a:p>
                  </a:txBody>
                  <a:tcPr marL="7559" marR="7559" marT="7561" marB="0" anchor="ctr" horzOverflow="overflow">
                    <a:lnL>
                      <a:noFill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Lundi</a:t>
                      </a:r>
                    </a:p>
                  </a:txBody>
                  <a:tcPr marL="7559" marR="7559" marT="216008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Mardi</a:t>
                      </a:r>
                    </a:p>
                  </a:txBody>
                  <a:tcPr marL="7559" marR="7559" marT="216008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Mercredi</a:t>
                      </a:r>
                    </a:p>
                  </a:txBody>
                  <a:tcPr marL="7559" marR="7559" marT="216008" marB="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Jeudi</a:t>
                      </a:r>
                    </a:p>
                  </a:txBody>
                  <a:tcPr marL="7559" marR="7559" marT="216008" marB="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Vendredi</a:t>
                      </a:r>
                    </a:p>
                  </a:txBody>
                  <a:tcPr marL="7559" marR="7559" marT="216008" marB="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626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Mme Carol CAZENEUVE</a:t>
                      </a:r>
                    </a:p>
                  </a:txBody>
                  <a:tcPr marL="7559" marR="7559" marT="7561" marB="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fr-FR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Espace La Frayère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kumimoji="0" lang="fr-FR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er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et 3</a:t>
                      </a:r>
                      <a:r>
                        <a:rPr kumimoji="0" lang="fr-FR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ème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Lundi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9h à 12h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fr-FR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Espace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fr-FR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Ranguin</a:t>
                      </a:r>
                      <a:endParaRPr kumimoji="0" lang="fr-F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kumimoji="0" lang="fr-FR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ème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et 4</a:t>
                      </a:r>
                      <a:r>
                        <a:rPr kumimoji="0" lang="fr-FR" sz="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ème</a:t>
                      </a: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lundi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9h à 12h</a:t>
                      </a: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Mairie annexe de la </a:t>
                      </a:r>
                      <a:r>
                        <a:rPr kumimoji="0" lang="fr-F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Bocca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9h à 12h</a:t>
                      </a: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892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Mme Sarah DIMITRESCU</a:t>
                      </a:r>
                    </a:p>
                  </a:txBody>
                  <a:tcPr marL="7559" marR="7559" marT="7561" marB="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59" marR="7559" marT="756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59" marR="7559" marT="756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Mairie annexe de la </a:t>
                      </a:r>
                      <a:r>
                        <a:rPr kumimoji="0" lang="fr-F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Bocca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8h30 à 11h30</a:t>
                      </a: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Mairie annexe de la </a:t>
                      </a:r>
                      <a:r>
                        <a:rPr kumimoji="0" lang="fr-FR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Bocca</a:t>
                      </a: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8h30 à 11h30</a:t>
                      </a: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2329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Mme Céline BLOTTIAUX</a:t>
                      </a:r>
                    </a:p>
                  </a:txBody>
                  <a:tcPr marL="7559" marR="7559" marT="7561" marB="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CCAS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kumimoji="0" lang="fr-FR" sz="8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ème 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r>
                        <a:rPr kumimoji="0" lang="fr-FR" sz="8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ème</a:t>
                      </a: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Lundi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9h à 12h</a:t>
                      </a:r>
                    </a:p>
                  </a:txBody>
                  <a:tcPr marL="7559" marR="7559" marT="756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CCAS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9h à 12h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59" marR="7559" marT="756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59" marR="7559" marT="756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59" marR="7559" marT="756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Club Notre Dame des Pins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1er Vendredi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9h à 12h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59" marR="7559" marT="756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Mme Priscilla KAPPLER-PEREZ</a:t>
                      </a:r>
                    </a:p>
                  </a:txBody>
                  <a:tcPr marL="7559" marR="7559" marT="7561" marB="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CCAS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9h à 12h</a:t>
                      </a: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CCAS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9h à 12h</a:t>
                      </a: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534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Mme </a:t>
                      </a:r>
                      <a:r>
                        <a:rPr kumimoji="0" 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Gaëlle PERETTI </a:t>
                      </a:r>
                      <a:endParaRPr kumimoji="0" 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ea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 marL="7559" marR="7559" marT="7561" marB="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CCAS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kumimoji="0" lang="fr-FR" sz="8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ème</a:t>
                      </a: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et 3</a:t>
                      </a:r>
                      <a:r>
                        <a:rPr kumimoji="0" lang="fr-FR" sz="8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ème</a:t>
                      </a: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Lundi du mois</a:t>
                      </a: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CCAS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9h à 12h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1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Espace Centre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Prévention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r>
                        <a:rPr kumimoji="0" lang="fr-FR" sz="8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ème</a:t>
                      </a: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Lundi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De 9h à 12h</a:t>
                      </a:r>
                    </a:p>
                  </a:txBody>
                  <a:tcPr marL="7559" marR="7559" marT="7561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Lucida Sans Unicode" panose="020B0602030504020204" pitchFamily="34" charset="0"/>
                        <a:cs typeface="Lucida Sans Unicode" panose="020B0602030504020204" pitchFamily="34" charset="0"/>
                      </a:endParaRPr>
                    </a:p>
                  </a:txBody>
                  <a:tcPr marL="7560" marR="7560" marT="756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5596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rPr>
                        <a:t>Mme Sylvie GALIZIA</a:t>
                      </a:r>
                    </a:p>
                  </a:txBody>
                  <a:tcPr marL="7559" marR="7559" marT="7561" marB="0" anchor="ctr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7559" marR="7559" marT="7561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CCAS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9h à 12h</a:t>
                      </a:r>
                    </a:p>
                  </a:txBody>
                  <a:tcPr marL="0" marR="0" marT="4536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4536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algn="l" defTabSz="449263" rtl="0" eaLnBrk="0" fontAlgn="base" latinLnBrk="0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800" kern="1200">
                          <a:solidFill>
                            <a:srgbClr val="001600"/>
                          </a:solidFill>
                          <a:latin typeface="Tahoma" panose="020B060403050404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CCAS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13h30 à 16h30</a:t>
                      </a:r>
                    </a:p>
                  </a:txBody>
                  <a:tcPr marL="0" marR="0" marT="4536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45368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5637213" y="71438"/>
            <a:ext cx="4603750" cy="244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01266" y="6296319"/>
            <a:ext cx="4731451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Tx/>
            </a:pPr>
            <a:r>
              <a:rPr lang="fr-FR" sz="9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cas d’urgence</a:t>
            </a:r>
            <a:r>
              <a:rPr lang="fr-FR" sz="9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une assistante sociale peut être rencontrée au </a:t>
            </a:r>
            <a:r>
              <a:rPr lang="fr-FR" sz="9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CCAS de Cannes</a:t>
            </a:r>
            <a:r>
              <a:rPr lang="fr-FR" sz="9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tous les jours en fonction de la situation</a:t>
            </a:r>
            <a:r>
              <a:rPr lang="fr-FR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591" y="14567"/>
            <a:ext cx="682257" cy="600275"/>
          </a:xfrm>
          <a:prstGeom prst="rect">
            <a:avLst/>
          </a:prstGeom>
        </p:spPr>
      </p:pic>
      <p:sp>
        <p:nvSpPr>
          <p:cNvPr id="41" name="Rectangle 2"/>
          <p:cNvSpPr>
            <a:spLocks noChangeArrowheads="1"/>
          </p:cNvSpPr>
          <p:nvPr/>
        </p:nvSpPr>
        <p:spPr bwMode="auto">
          <a:xfrm>
            <a:off x="350479" y="14567"/>
            <a:ext cx="46037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74638" y="4563"/>
            <a:ext cx="4953000" cy="45339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250"/>
              </a:spcBef>
              <a:buClrTx/>
              <a:buFontTx/>
              <a:buNone/>
            </a:pPr>
            <a:r>
              <a:rPr lang="fr-F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Permanences Assistantes Sociales du C.C.A.S. uniquement sur</a:t>
            </a:r>
          </a:p>
          <a:p>
            <a:pPr algn="ctr" eaLnBrk="1" hangingPunct="1">
              <a:lnSpc>
                <a:spcPct val="110000"/>
              </a:lnSpc>
              <a:spcBef>
                <a:spcPts val="250"/>
              </a:spcBef>
              <a:buClrTx/>
              <a:buFontTx/>
              <a:buNone/>
            </a:pPr>
            <a:r>
              <a:rPr lang="fr-FR" sz="1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rendez-vous en téléphonant au 04 93 06 31 70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2B09E5D-1AC5-44E1-B3AA-3A59BCC1181A}"/>
              </a:ext>
            </a:extLst>
          </p:cNvPr>
          <p:cNvSpPr txBox="1"/>
          <p:nvPr/>
        </p:nvSpPr>
        <p:spPr>
          <a:xfrm>
            <a:off x="5152934" y="5803149"/>
            <a:ext cx="4679950" cy="522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fr-FR" sz="1000" b="1" u="sng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Permanence des assistantes de coordination de Cannes Autonomie à l’Espace Prévention Bel </a:t>
            </a:r>
            <a:r>
              <a:rPr lang="fr-FR" sz="1000" b="1" u="sng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Â</a:t>
            </a:r>
            <a:r>
              <a:rPr lang="fr-FR" sz="1000" b="1" u="sng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ge :</a:t>
            </a:r>
            <a:r>
              <a:rPr lang="fr-FR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2</a:t>
            </a:r>
            <a:r>
              <a:rPr lang="fr-FR" sz="1000" baseline="30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ème</a:t>
            </a:r>
            <a:r>
              <a:rPr lang="fr-FR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et 4</a:t>
            </a:r>
            <a:r>
              <a:rPr lang="fr-FR" sz="1000" baseline="30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ème</a:t>
            </a:r>
            <a:r>
              <a:rPr lang="fr-FR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mardi du mois de 9h à 12h.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6646285-F694-4E3F-A9FF-D6B8B5EAFDEC}"/>
              </a:ext>
            </a:extLst>
          </p:cNvPr>
          <p:cNvSpPr txBox="1"/>
          <p:nvPr/>
        </p:nvSpPr>
        <p:spPr>
          <a:xfrm>
            <a:off x="5152934" y="5481706"/>
            <a:ext cx="4529377" cy="291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fr-FR" sz="1000" b="1" u="sng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Permanence Mairie Annexe </a:t>
            </a:r>
            <a:r>
              <a:rPr lang="fr-FR" sz="1000" b="1" u="sng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Ranguin</a:t>
            </a:r>
            <a:r>
              <a:rPr lang="fr-FR" sz="1000" b="1" u="sng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le vendredi de 9h à 12h.</a:t>
            </a:r>
            <a:endParaRPr lang="fr-FR" sz="1000" b="1" u="sng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30C3AD1-D498-47B6-AF22-F48495B79472}"/>
              </a:ext>
            </a:extLst>
          </p:cNvPr>
          <p:cNvSpPr txBox="1"/>
          <p:nvPr/>
        </p:nvSpPr>
        <p:spPr>
          <a:xfrm>
            <a:off x="5152934" y="5115286"/>
            <a:ext cx="4364237" cy="291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fr-FR" sz="1000" b="1" u="sng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Permanence à l’Espace Frayère :</a:t>
            </a:r>
            <a:r>
              <a:rPr lang="fr-FR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le jeudi de 9h à 12h.</a:t>
            </a:r>
            <a:endParaRPr lang="fr-FR" sz="1000" b="1" u="sng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A36DB3F-6515-4C9B-8571-BB711A65B0F9}"/>
              </a:ext>
            </a:extLst>
          </p:cNvPr>
          <p:cNvSpPr txBox="1"/>
          <p:nvPr/>
        </p:nvSpPr>
        <p:spPr>
          <a:xfrm>
            <a:off x="5152934" y="4643822"/>
            <a:ext cx="4301156" cy="522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fr-FR" sz="1000" b="1" u="sng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Permanence à la </a:t>
            </a:r>
            <a:r>
              <a:rPr lang="fr-FR" sz="1000" b="1" u="sng" dirty="0">
                <a:solidFill>
                  <a:srgbClr val="000000"/>
                </a:solidFill>
                <a:latin typeface="Tahoma" panose="020B0604030504040204" pitchFamily="34" charset="0"/>
              </a:rPr>
              <a:t>Mairie Annexe de la Bocca</a:t>
            </a:r>
          </a:p>
          <a:p>
            <a:pPr lvl="0">
              <a:lnSpc>
                <a:spcPct val="150000"/>
              </a:lnSpc>
              <a:buClrTx/>
            </a:pPr>
            <a:r>
              <a:rPr lang="fr-FR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Le lundi de 8h30 à 12h30 et de 13h30 à 17h et le jeudi de 13h30 à 17h.</a:t>
            </a:r>
            <a:endParaRPr lang="fr-FR" sz="1000" b="1" u="sng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14B8F46-AA1C-4BA6-919D-0E0E77FBA20F}"/>
              </a:ext>
            </a:extLst>
          </p:cNvPr>
          <p:cNvSpPr txBox="1"/>
          <p:nvPr/>
        </p:nvSpPr>
        <p:spPr>
          <a:xfrm>
            <a:off x="5318352" y="6261242"/>
            <a:ext cx="4603750" cy="291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  <a:buClrTx/>
            </a:pPr>
            <a:r>
              <a:rPr lang="fr-FR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Plus de renseignements au </a:t>
            </a:r>
            <a:r>
              <a:rPr lang="fr-FR" sz="1000" b="1" dirty="0">
                <a:solidFill>
                  <a:srgbClr val="00B05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0 800 06 20 20 (numéro gratuit)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3148A83C-B895-4002-BDA4-DC11B9D464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004" y="-3171"/>
            <a:ext cx="770317" cy="62387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428625"/>
            <a:ext cx="9740900" cy="841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fr-FR" sz="11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Nos partenaires vous accueillent </a:t>
            </a:r>
            <a:r>
              <a:rPr lang="fr-FR" sz="11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sur rendez-vous  </a:t>
            </a:r>
            <a:r>
              <a:rPr lang="fr-FR" sz="11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toute l'année au service Cannes Autonomie du CCAS de Cannes. 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fr-FR" sz="11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22 rue </a:t>
            </a:r>
            <a:r>
              <a:rPr lang="fr-FR" sz="11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Borniol</a:t>
            </a:r>
            <a:r>
              <a:rPr lang="fr-FR" sz="11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- 06400 Cannes – site internet </a:t>
            </a:r>
            <a:r>
              <a:rPr lang="fr-FR" sz="11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fr-FR" sz="1100" b="1" dirty="0">
                <a:solidFill>
                  <a:srgbClr val="CCCCFF"/>
                </a:solidFill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www.ccas-cannes.fr</a:t>
            </a:r>
            <a:r>
              <a:rPr lang="fr-FR" sz="1100" b="1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11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fr-FR" sz="11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mail :</a:t>
            </a:r>
            <a:r>
              <a:rPr lang="fr-FR" sz="11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1100" b="1" dirty="0">
                <a:solidFill>
                  <a:srgbClr val="CCCCFF"/>
                </a:solidFill>
                <a:latin typeface="Tahoma" panose="020B0604030504040204" pitchFamily="34" charset="0"/>
                <a:cs typeface="Tahoma" panose="020B0604030504040204" pitchFamily="34" charset="0"/>
                <a:hlinkClick r:id="rId4"/>
              </a:rPr>
              <a:t>cannesautonomie@ccas-cannes.fr</a:t>
            </a:r>
            <a:r>
              <a:rPr lang="fr-FR" sz="1100" b="1" dirty="0">
                <a:solidFill>
                  <a:srgbClr val="2D2DB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endParaRPr lang="fr-FR" sz="1200" b="1" dirty="0">
              <a:solidFill>
                <a:srgbClr val="2D2DB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353" name="Text Box 89"/>
          <p:cNvSpPr txBox="1">
            <a:spLocks noChangeArrowheads="1"/>
          </p:cNvSpPr>
          <p:nvPr/>
        </p:nvSpPr>
        <p:spPr bwMode="auto">
          <a:xfrm>
            <a:off x="215487" y="5118250"/>
            <a:ext cx="8880475" cy="233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fr-FR" sz="9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* Pour tout rendez-vous, veuillez contacter directement la structure concernée ou Cannes Autonomie.</a:t>
            </a:r>
          </a:p>
        </p:txBody>
      </p:sp>
      <p:sp>
        <p:nvSpPr>
          <p:cNvPr id="11354" name="Rectangle 90"/>
          <p:cNvSpPr>
            <a:spLocks noChangeArrowheads="1"/>
          </p:cNvSpPr>
          <p:nvPr/>
        </p:nvSpPr>
        <p:spPr bwMode="auto">
          <a:xfrm>
            <a:off x="523875" y="6143625"/>
            <a:ext cx="8770938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fr-FR" sz="14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Pour tout renseignement Cannes Autonomie est à votre disposition</a:t>
            </a:r>
          </a:p>
        </p:txBody>
      </p:sp>
      <p:sp>
        <p:nvSpPr>
          <p:cNvPr id="11357" name="Text Box 93"/>
          <p:cNvSpPr txBox="1">
            <a:spLocks noChangeArrowheads="1"/>
          </p:cNvSpPr>
          <p:nvPr/>
        </p:nvSpPr>
        <p:spPr bwMode="auto">
          <a:xfrm>
            <a:off x="387210" y="5467731"/>
            <a:ext cx="9395618" cy="1310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buClrTx/>
              <a:buFontTx/>
              <a:buNone/>
            </a:pPr>
            <a:endParaRPr lang="fr-FR" sz="900" b="1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ctr">
              <a:buClrTx/>
              <a:buFontTx/>
              <a:buNone/>
            </a:pPr>
            <a:r>
              <a:rPr lang="fr-FR" sz="1100" b="1" dirty="0">
                <a:solidFill>
                  <a:srgbClr val="000000"/>
                </a:solidFill>
                <a:latin typeface="Tahoma" panose="020B0604030504040204" pitchFamily="34" charset="0"/>
              </a:rPr>
              <a:t>TARIF R</a:t>
            </a:r>
            <a:r>
              <a:rPr lang="fr-FR" sz="11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</a:t>
            </a:r>
            <a:r>
              <a:rPr lang="fr-FR" sz="1100" b="1" dirty="0">
                <a:solidFill>
                  <a:srgbClr val="000000"/>
                </a:solidFill>
                <a:latin typeface="Tahoma" panose="020B0604030504040204" pitchFamily="34" charset="0"/>
              </a:rPr>
              <a:t>DUIT :</a:t>
            </a:r>
            <a:r>
              <a:rPr lang="fr-FR" sz="1100" dirty="0">
                <a:solidFill>
                  <a:srgbClr val="000000"/>
                </a:solidFill>
                <a:latin typeface="Tahoma" panose="020B0604030504040204" pitchFamily="34" charset="0"/>
              </a:rPr>
              <a:t> Pour toute personne ayant 65 ans révolus et imposable, Famille nombreuse ou Invalide du travail (50%)</a:t>
            </a:r>
          </a:p>
          <a:p>
            <a:pPr>
              <a:buClrTx/>
              <a:buFontTx/>
              <a:buNone/>
            </a:pPr>
            <a:r>
              <a:rPr lang="fr-FR" sz="1100" b="1" dirty="0">
                <a:solidFill>
                  <a:srgbClr val="000000"/>
                </a:solidFill>
                <a:latin typeface="Tahoma" panose="020B0604030504040204" pitchFamily="34" charset="0"/>
              </a:rPr>
              <a:t>GRATUITE : </a:t>
            </a:r>
            <a:r>
              <a:rPr lang="fr-FR" sz="1100" dirty="0">
                <a:solidFill>
                  <a:srgbClr val="000000"/>
                </a:solidFill>
                <a:latin typeface="Tahoma" panose="020B0604030504040204" pitchFamily="34" charset="0"/>
              </a:rPr>
              <a:t>Pour toute personne non imposable, ayant 65 ans révolus ou titulaire d'une Carte Mobilité Inclusion Invalidité.</a:t>
            </a:r>
            <a:endParaRPr lang="fr-FR" sz="6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ctr">
              <a:buClrTx/>
              <a:buFontTx/>
              <a:buNone/>
            </a:pPr>
            <a:r>
              <a:rPr lang="fr-FR" sz="1100" b="1" dirty="0">
                <a:solidFill>
                  <a:srgbClr val="000000"/>
                </a:solidFill>
                <a:latin typeface="Tahoma" panose="020B0604030504040204" pitchFamily="34" charset="0"/>
              </a:rPr>
              <a:t>Pièces justificatives à présenter :</a:t>
            </a:r>
            <a:r>
              <a:rPr lang="fr-FR" sz="1100" dirty="0">
                <a:solidFill>
                  <a:srgbClr val="000000"/>
                </a:solidFill>
                <a:latin typeface="Tahoma" panose="020B0604030504040204" pitchFamily="34" charset="0"/>
              </a:rPr>
              <a:t> Dernier avis d'imposition, Pièce d'identité, Justificatif de domicile.</a:t>
            </a:r>
          </a:p>
          <a:p>
            <a:pPr algn="ctr">
              <a:buClrTx/>
              <a:buFontTx/>
              <a:buNone/>
            </a:pPr>
            <a:endParaRPr lang="fr-FR" sz="11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ctr">
              <a:buClrTx/>
              <a:buFontTx/>
              <a:buNone/>
            </a:pPr>
            <a:endParaRPr lang="fr-FR" sz="12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algn="ctr">
              <a:buClrTx/>
              <a:buFontTx/>
              <a:buNone/>
            </a:pPr>
            <a:r>
              <a:rPr lang="fr-FR" sz="1200" dirty="0">
                <a:solidFill>
                  <a:srgbClr val="000000"/>
                </a:solidFill>
                <a:latin typeface="LTahoma"/>
                <a:ea typeface="Tahoma" panose="020B0604030504040204" pitchFamily="34" charset="0"/>
                <a:cs typeface="Tahoma" panose="020B0604030504040204" pitchFamily="34" charset="0"/>
              </a:rPr>
              <a:t>								</a:t>
            </a:r>
            <a:r>
              <a:rPr lang="fr-FR" sz="1400" b="1" dirty="0">
                <a:solidFill>
                  <a:srgbClr val="000000"/>
                </a:solidFill>
                <a:latin typeface="LTahoma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  <a:r>
              <a:rPr lang="fr-FR" sz="1200" dirty="0">
                <a:solidFill>
                  <a:srgbClr val="000000"/>
                </a:solidFill>
                <a:latin typeface="LTahoma"/>
                <a:ea typeface="Tahoma" panose="020B0604030504040204" pitchFamily="34" charset="0"/>
                <a:cs typeface="Tahoma" panose="020B0604030504040204" pitchFamily="34" charset="0"/>
              </a:rPr>
              <a:t>							</a:t>
            </a:r>
          </a:p>
        </p:txBody>
      </p:sp>
      <p:sp>
        <p:nvSpPr>
          <p:cNvPr id="11358" name="AutoShape 94"/>
          <p:cNvSpPr>
            <a:spLocks noChangeArrowheads="1"/>
          </p:cNvSpPr>
          <p:nvPr/>
        </p:nvSpPr>
        <p:spPr bwMode="auto">
          <a:xfrm>
            <a:off x="238125" y="142875"/>
            <a:ext cx="9502775" cy="368300"/>
          </a:xfrm>
          <a:prstGeom prst="roundRect">
            <a:avLst>
              <a:gd name="adj" fmla="val 431"/>
            </a:avLst>
          </a:prstGeom>
          <a:solidFill>
            <a:srgbClr val="CFE7F5"/>
          </a:solidFill>
          <a:ln w="9360" cap="sq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fr-FR" sz="2000" dirty="0">
                <a:solidFill>
                  <a:srgbClr val="1C1C1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Vous pouvez rencontrer à Cannes des professionnels médico-sociaux</a:t>
            </a:r>
          </a:p>
        </p:txBody>
      </p:sp>
      <p:sp>
        <p:nvSpPr>
          <p:cNvPr id="11359" name="AutoShape 95"/>
          <p:cNvSpPr>
            <a:spLocks noChangeArrowheads="1"/>
          </p:cNvSpPr>
          <p:nvPr/>
        </p:nvSpPr>
        <p:spPr bwMode="auto">
          <a:xfrm>
            <a:off x="157956" y="5351264"/>
            <a:ext cx="9502775" cy="232933"/>
          </a:xfrm>
          <a:prstGeom prst="roundRect">
            <a:avLst>
              <a:gd name="adj" fmla="val 449"/>
            </a:avLst>
          </a:prstGeom>
          <a:solidFill>
            <a:srgbClr val="CFE7F5"/>
          </a:solidFill>
          <a:ln w="9360" cap="sq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 sz="2400">
                <a:solidFill>
                  <a:srgbClr val="FFFFFF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fr-FR" sz="1600" dirty="0">
                <a:solidFill>
                  <a:srgbClr val="1C1C1C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Conditions de délivrance de la carte de Transport « PALM BUS » sur rendez-vous au 04 93 06 31 70</a:t>
            </a:r>
          </a:p>
        </p:txBody>
      </p:sp>
      <p:graphicFrame>
        <p:nvGraphicFramePr>
          <p:cNvPr id="12" name="Group 2">
            <a:extLst>
              <a:ext uri="{FF2B5EF4-FFF2-40B4-BE49-F238E27FC236}">
                <a16:creationId xmlns:a16="http://schemas.microsoft.com/office/drawing/2014/main" id="{CA504802-7F6A-453B-9BAE-F03D573AAE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436433"/>
              </p:ext>
            </p:extLst>
          </p:nvPr>
        </p:nvGraphicFramePr>
        <p:xfrm>
          <a:off x="340423" y="993436"/>
          <a:ext cx="9038431" cy="4130327"/>
        </p:xfrm>
        <a:graphic>
          <a:graphicData uri="http://schemas.openxmlformats.org/drawingml/2006/table">
            <a:tbl>
              <a:tblPr/>
              <a:tblGrid>
                <a:gridCol w="1533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3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58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8800">
                <a:tc gridSpan="4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Partenaires </a:t>
                      </a:r>
                    </a:p>
                  </a:txBody>
                  <a:tcPr marL="90000" marR="90000" marT="46800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18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France Alzheimer 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Permanence assurée par une assistante sociale de l’association : soutien, aide aux démarches administratives.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04 93 52 62 00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Permanence</a:t>
                      </a: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le 1</a:t>
                      </a:r>
                      <a:r>
                        <a:rPr kumimoji="0" lang="fr-FR" sz="9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er</a:t>
                      </a: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jeudi du mois </a:t>
                      </a:r>
                    </a:p>
                    <a:p>
                      <a:pPr marL="0" marR="0" lvl="0" indent="0" algn="just" defTabSz="449263" rtl="0" eaLnBrk="1" fontAlgn="base" latinLnBrk="0" hangingPunct="1">
                        <a:lnSpc>
                          <a:spcPct val="12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de 9h00 à 12h30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706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ASSIM 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Mandataire judiciaire pour la protection des majeurs : reçoit les usagers et leur famille qui ont besoin d’information concernant les tutelles, curatelle, MASP…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04 92 47 84 87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Permanences</a:t>
                      </a: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le 2</a:t>
                      </a:r>
                      <a:r>
                        <a:rPr kumimoji="0" lang="fr-FR" sz="9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ème</a:t>
                      </a: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et 4</a:t>
                      </a:r>
                      <a:r>
                        <a:rPr kumimoji="0" lang="fr-FR" sz="9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ème</a:t>
                      </a: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jeudi du mois </a:t>
                      </a:r>
                    </a:p>
                    <a:p>
                      <a:pPr marL="0" marR="0" lvl="0" indent="0" algn="just" defTabSz="449263" rtl="0" eaLnBrk="1" fontAlgn="base" latinLnBrk="0" hangingPunct="1">
                        <a:lnSpc>
                          <a:spcPct val="12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de 9h00 à 12h00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167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ATIAM 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Mandataire judiciaire pour la protection des majeurs.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04 92 07 83 83 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Permanence* le 4</a:t>
                      </a:r>
                      <a:r>
                        <a:rPr kumimoji="0" lang="fr-FR" sz="9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ème</a:t>
                      </a: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mercredi du mois de 9h00 à 12h00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044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Ecrivain Public de la ville de Cannes 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indent="6350"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635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6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Un écrivain vous propose de rédiger gratuitement (5 euros pour les non cannois) vos divers courriers, dossiers administratif, C.V. …</a:t>
                      </a:r>
                    </a:p>
                  </a:txBody>
                  <a:tcPr marL="90000" marR="90000" marT="1044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04 97 06 41 20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Permanences</a:t>
                      </a: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le mardi après-midi de 13h30 à 17h00  et le vendredi matin de 8h00 à 12h00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1551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Mission Locale Cannes Pays de Lérins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6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Soutenir les jeunes dans leur recherche d'emploi ainsi que dans leurs démarches d'orientation professionnelle, d'accès à la formation, à la santé, au logement, aux droits, à la citoyenneté et à la mobilité.</a:t>
                      </a:r>
                    </a:p>
                  </a:txBody>
                  <a:tcPr marL="90000" marR="90000" marT="1044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04 93 48 94 04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2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2100">
                          <a:solidFill>
                            <a:srgbClr val="69676D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eaLnBrk="0" hangingPunct="0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eaLnBrk="0" hangingPunct="0">
                        <a:spcBef>
                          <a:spcPts val="4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eaLnBrk="0" hangingPunct="0">
                        <a:spcBef>
                          <a:spcPts val="3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 sz="1400">
                          <a:solidFill>
                            <a:srgbClr val="000000"/>
                          </a:solidFill>
                          <a:latin typeface="Gill Sans MT" pitchFamily="32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Permanences* tous les lundis, de 9h00 à 12h30 et de 13h30 à 17h00.</a:t>
                      </a:r>
                    </a:p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endParaRPr kumimoji="0" lang="fr-FR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28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2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/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PLIE Cannes Pays de Lérins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6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  <a:defRPr/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Le PLIE accompagne les demandeurs d’emploi dans la réalisation de leur projet professionnel et propose un service aux entreprises pour leur recrutement</a:t>
                      </a:r>
                    </a:p>
                  </a:txBody>
                  <a:tcPr marL="90000" marR="90000" marT="1044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04 93 68 62 32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Permanences* les lundi et mercredi matin, de 9h00 à 12h30 et le vendredi après-midi de 13h30 à 17h00.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15647"/>
                  </a:ext>
                </a:extLst>
              </a:tr>
              <a:tr h="32854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2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FNATH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6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Association des accidentés de la vie.</a:t>
                      </a:r>
                    </a:p>
                  </a:txBody>
                  <a:tcPr marL="90000" marR="90000" marT="1044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04 89 97 32 37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06 19 31 14 06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2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Permanence* le 3</a:t>
                      </a:r>
                      <a:r>
                        <a:rPr kumimoji="0" lang="fr-FR" sz="9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ème</a:t>
                      </a: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Mardi du mois de 9h00 à 17h00 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338251"/>
                  </a:ext>
                </a:extLst>
              </a:tr>
              <a:tr h="38850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2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ADAPEI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6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Association Départementale des parents et amis de personnes handicapées mentales.</a:t>
                      </a:r>
                    </a:p>
                  </a:txBody>
                  <a:tcPr marL="90000" marR="90000" marT="1044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07 85 51 87 90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2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Permanences* 1</a:t>
                      </a:r>
                      <a:r>
                        <a:rPr kumimoji="0" lang="fr-FR" sz="9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er</a:t>
                      </a: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et 3</a:t>
                      </a:r>
                      <a:r>
                        <a:rPr kumimoji="0" lang="fr-FR" sz="9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ème</a:t>
                      </a:r>
                      <a:r>
                        <a:rPr kumimoji="0" lang="fr-F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Mercredi Matin de 9h00 à 12h00</a:t>
                      </a:r>
                    </a:p>
                  </a:txBody>
                  <a:tcPr marL="90000" marR="90000" marT="46800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231483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A541BAF9-5977-4C6B-B93C-A0869C4A6C1A}"/>
              </a:ext>
            </a:extLst>
          </p:cNvPr>
          <p:cNvSpPr txBox="1"/>
          <p:nvPr/>
        </p:nvSpPr>
        <p:spPr>
          <a:xfrm>
            <a:off x="3217155" y="6405267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>
                <a:solidFill>
                  <a:srgbClr val="000000"/>
                </a:solidFill>
                <a:latin typeface="LTahoma"/>
                <a:ea typeface="Tahoma" panose="020B0604030504040204" pitchFamily="34" charset="0"/>
                <a:cs typeface="Tahoma" panose="020B0604030504040204" pitchFamily="34" charset="0"/>
              </a:rPr>
              <a:t>04 93 06 31 70</a:t>
            </a:r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Bookman Old Style"/>
        <a:ea typeface="Lucida Sans Unicode"/>
        <a:cs typeface="Lucida Sans Unicode"/>
      </a:majorFont>
      <a:minorFont>
        <a:latin typeface="Gill Sans MT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Bookman Old Style"/>
        <a:ea typeface="Lucida Sans Unicode"/>
        <a:cs typeface="Lucida Sans Unicode"/>
      </a:majorFont>
      <a:minorFont>
        <a:latin typeface="Gill Sans MT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Bookman Old Style"/>
        <a:ea typeface="Lucida Sans Unicode"/>
        <a:cs typeface="Lucida Sans Unicode"/>
      </a:majorFont>
      <a:minorFont>
        <a:latin typeface="Gill Sans MT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Bookman Old Style"/>
        <a:ea typeface="Lucida Sans Unicode"/>
        <a:cs typeface="Lucida Sans Unicode"/>
      </a:majorFont>
      <a:minorFont>
        <a:latin typeface="Gill Sans MT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Bookman Old Style"/>
        <a:ea typeface="Lucida Sans Unicode"/>
        <a:cs typeface="Lucida Sans Unicode"/>
      </a:majorFont>
      <a:minorFont>
        <a:latin typeface="Gill Sans MT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Bookman Old Style"/>
        <a:ea typeface="Lucida Sans Unicode"/>
        <a:cs typeface="Lucida Sans Unicode"/>
      </a:majorFont>
      <a:minorFont>
        <a:latin typeface="Gill Sans MT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Bookman Old Style"/>
        <a:ea typeface="Lucida Sans Unicode"/>
        <a:cs typeface="Lucida Sans Unicode"/>
      </a:majorFont>
      <a:minorFont>
        <a:latin typeface="Gill Sans MT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Bookman Old Style"/>
        <a:ea typeface="Lucida Sans Unicode"/>
        <a:cs typeface="Lucida Sans Unicode"/>
      </a:majorFont>
      <a:minorFont>
        <a:latin typeface="Gill Sans MT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2222</TotalTime>
  <Words>896</Words>
  <Application>Microsoft Office PowerPoint</Application>
  <PresentationFormat>Personnalisé</PresentationFormat>
  <Paragraphs>168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8</vt:i4>
      </vt:variant>
      <vt:variant>
        <vt:lpstr>Titres des diapositives</vt:lpstr>
      </vt:variant>
      <vt:variant>
        <vt:i4>2</vt:i4>
      </vt:variant>
    </vt:vector>
  </HeadingPairs>
  <TitlesOfParts>
    <vt:vector size="20" baseType="lpstr">
      <vt:lpstr>Arial</vt:lpstr>
      <vt:lpstr>Arial Unicode MS</vt:lpstr>
      <vt:lpstr>Bookman Old Style</vt:lpstr>
      <vt:lpstr>Calibri</vt:lpstr>
      <vt:lpstr>Gill Sans MT</vt:lpstr>
      <vt:lpstr>LTahoma</vt:lpstr>
      <vt:lpstr>Lucida Sans Unicode</vt:lpstr>
      <vt:lpstr>Tahoma</vt:lpstr>
      <vt:lpstr>Times New Roman</vt:lpstr>
      <vt:lpstr>Wingdings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Leila Dridi</dc:creator>
  <cp:lastModifiedBy>Joelle bolignano</cp:lastModifiedBy>
  <cp:revision>256</cp:revision>
  <cp:lastPrinted>2021-01-19T12:52:10Z</cp:lastPrinted>
  <dcterms:created xsi:type="dcterms:W3CDTF">1601-01-01T00:00:00Z</dcterms:created>
  <dcterms:modified xsi:type="dcterms:W3CDTF">2021-03-31T12:56:21Z</dcterms:modified>
</cp:coreProperties>
</file>